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E19C23-8CD1-46EE-A42D-483000146355}" type="datetimeFigureOut">
              <a:rPr lang="id-ID" smtClean="0"/>
              <a:t>20/06/2011</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FDB206-1580-46C6-9FB5-5A641981AF9D}" type="slidenum">
              <a:rPr lang="id-ID" smtClean="0"/>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1</a:t>
            </a:fld>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2</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20</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21</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3</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4</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DCFDB206-1580-46C6-9FB5-5A641981AF9D}" type="slidenum">
              <a:rPr lang="id-ID" smtClean="0"/>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9E1F317-863B-4F56-B352-7526FD4B856D}" type="datetimeFigureOut">
              <a:rPr lang="en-US" smtClean="0"/>
              <a:pPr/>
              <a:t>6/20/2011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05C6206-C6BA-4E38-A2FB-DDBFFF9284F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E1F317-863B-4F56-B352-7526FD4B856D}" type="datetimeFigureOut">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C6206-C6BA-4E38-A2FB-DDBFFF9284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E1F317-863B-4F56-B352-7526FD4B856D}" type="datetimeFigureOut">
              <a:rPr lang="en-US" smtClean="0"/>
              <a:pPr/>
              <a:t>6/20/2011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C6206-C6BA-4E38-A2FB-DDBFFF9284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9E1F317-863B-4F56-B352-7526FD4B856D}" type="datetimeFigureOut">
              <a:rPr lang="en-US" smtClean="0"/>
              <a:pPr/>
              <a:t>6/20/2011</a:t>
            </a:fld>
            <a:endParaRPr lang="en-US"/>
          </a:p>
        </p:txBody>
      </p:sp>
      <p:sp>
        <p:nvSpPr>
          <p:cNvPr id="9" name="Slide Number Placeholder 8"/>
          <p:cNvSpPr>
            <a:spLocks noGrp="1"/>
          </p:cNvSpPr>
          <p:nvPr>
            <p:ph type="sldNum" sz="quarter" idx="15"/>
          </p:nvPr>
        </p:nvSpPr>
        <p:spPr/>
        <p:txBody>
          <a:bodyPr rtlCol="0"/>
          <a:lstStyle/>
          <a:p>
            <a:fld id="{805C6206-C6BA-4E38-A2FB-DDBFFF9284FC}"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9E1F317-863B-4F56-B352-7526FD4B856D}" type="datetimeFigureOut">
              <a:rPr lang="en-US" smtClean="0"/>
              <a:pPr/>
              <a:t>6/20/2011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05C6206-C6BA-4E38-A2FB-DDBFFF9284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9E1F317-863B-4F56-B352-7526FD4B856D}" type="datetimeFigureOut">
              <a:rPr lang="en-US" smtClean="0"/>
              <a:pPr/>
              <a:t>6/20/2011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C6206-C6BA-4E38-A2FB-DDBFFF9284F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9E1F317-863B-4F56-B352-7526FD4B856D}" type="datetimeFigureOut">
              <a:rPr lang="en-US" smtClean="0"/>
              <a:pPr/>
              <a:t>6/20/2011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5C6206-C6BA-4E38-A2FB-DDBFFF9284FC}"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9E1F317-863B-4F56-B352-7526FD4B856D}" type="datetimeFigureOut">
              <a:rPr lang="en-US" smtClean="0"/>
              <a:pPr/>
              <a:t>6/20/2011</a:t>
            </a:fld>
            <a:endParaRPr lang="en-US"/>
          </a:p>
        </p:txBody>
      </p:sp>
      <p:sp>
        <p:nvSpPr>
          <p:cNvPr id="7" name="Slide Number Placeholder 6"/>
          <p:cNvSpPr>
            <a:spLocks noGrp="1"/>
          </p:cNvSpPr>
          <p:nvPr>
            <p:ph type="sldNum" sz="quarter" idx="11"/>
          </p:nvPr>
        </p:nvSpPr>
        <p:spPr/>
        <p:txBody>
          <a:bodyPr rtlCol="0"/>
          <a:lstStyle/>
          <a:p>
            <a:fld id="{805C6206-C6BA-4E38-A2FB-DDBFFF9284FC}"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1F317-863B-4F56-B352-7526FD4B856D}" type="datetimeFigureOut">
              <a:rPr lang="en-US" smtClean="0"/>
              <a:pPr/>
              <a:t>6/20/2011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5C6206-C6BA-4E38-A2FB-DDBFFF9284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9E1F317-863B-4F56-B352-7526FD4B856D}" type="datetimeFigureOut">
              <a:rPr lang="en-US" smtClean="0"/>
              <a:pPr/>
              <a:t>6/20/2011</a:t>
            </a:fld>
            <a:endParaRPr lang="en-US"/>
          </a:p>
        </p:txBody>
      </p:sp>
      <p:sp>
        <p:nvSpPr>
          <p:cNvPr id="22" name="Slide Number Placeholder 21"/>
          <p:cNvSpPr>
            <a:spLocks noGrp="1"/>
          </p:cNvSpPr>
          <p:nvPr>
            <p:ph type="sldNum" sz="quarter" idx="15"/>
          </p:nvPr>
        </p:nvSpPr>
        <p:spPr/>
        <p:txBody>
          <a:bodyPr rtlCol="0"/>
          <a:lstStyle/>
          <a:p>
            <a:fld id="{805C6206-C6BA-4E38-A2FB-DDBFFF9284FC}"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9E1F317-863B-4F56-B352-7526FD4B856D}" type="datetimeFigureOut">
              <a:rPr lang="en-US" smtClean="0"/>
              <a:pPr/>
              <a:t>6/20/2011</a:t>
            </a:fld>
            <a:endParaRPr lang="en-US"/>
          </a:p>
        </p:txBody>
      </p:sp>
      <p:sp>
        <p:nvSpPr>
          <p:cNvPr id="18" name="Slide Number Placeholder 17"/>
          <p:cNvSpPr>
            <a:spLocks noGrp="1"/>
          </p:cNvSpPr>
          <p:nvPr>
            <p:ph type="sldNum" sz="quarter" idx="11"/>
          </p:nvPr>
        </p:nvSpPr>
        <p:spPr/>
        <p:txBody>
          <a:bodyPr rtlCol="0"/>
          <a:lstStyle/>
          <a:p>
            <a:fld id="{805C6206-C6BA-4E38-A2FB-DDBFFF9284FC}"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9E1F317-863B-4F56-B352-7526FD4B856D}" type="datetimeFigureOut">
              <a:rPr lang="en-US" smtClean="0"/>
              <a:pPr/>
              <a:t>6/20/2011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05C6206-C6BA-4E38-A2FB-DDBFFF9284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Zonasi_Coastal%20Areas%20of%20Gili%20Indah.doc"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Text Box 4"/>
          <p:cNvSpPr txBox="1">
            <a:spLocks noChangeArrowheads="1"/>
          </p:cNvSpPr>
          <p:nvPr/>
        </p:nvSpPr>
        <p:spPr bwMode="auto">
          <a:xfrm>
            <a:off x="1676400" y="3048000"/>
            <a:ext cx="6400800" cy="1616075"/>
          </a:xfrm>
          <a:prstGeom prst="rect">
            <a:avLst/>
          </a:prstGeom>
          <a:noFill/>
          <a:ln w="12700" cap="sq">
            <a:noFill/>
            <a:miter lim="800000"/>
            <a:headEnd type="none" w="sm" len="sm"/>
            <a:tailEnd type="none" w="sm" len="sm"/>
          </a:ln>
          <a:effectLst/>
        </p:spPr>
        <p:txBody>
          <a:bodyPr>
            <a:spAutoFit/>
          </a:bodyPr>
          <a:lstStyle/>
          <a:p>
            <a:pPr marL="342900" indent="-342900" algn="just">
              <a:buFontTx/>
              <a:buAutoNum type="arabicPeriod"/>
            </a:pPr>
            <a:r>
              <a:rPr lang="id-ID" sz="2000"/>
              <a:t>KLASIFIKASI SUMBERDAYA/GOODS</a:t>
            </a:r>
          </a:p>
          <a:p>
            <a:pPr marL="342900" indent="-342900" algn="just">
              <a:buFontTx/>
              <a:buAutoNum type="arabicPeriod"/>
            </a:pPr>
            <a:r>
              <a:rPr lang="id-ID" sz="2000"/>
              <a:t>KARAKTERISTIK SUMBERDAYA/GOODS</a:t>
            </a:r>
          </a:p>
          <a:p>
            <a:pPr marL="342900" indent="-342900" algn="just">
              <a:buFontTx/>
              <a:buAutoNum type="arabicPeriod"/>
            </a:pPr>
            <a:r>
              <a:rPr lang="id-ID" sz="2000"/>
              <a:t>PROBLEM PENGELOLAAN COMMONS POOL RESOURCES</a:t>
            </a:r>
          </a:p>
          <a:p>
            <a:pPr marL="342900" indent="-342900" algn="just">
              <a:buFontTx/>
              <a:buAutoNum type="arabicPeriod"/>
            </a:pPr>
            <a:r>
              <a:rPr lang="id-ID" sz="2000"/>
              <a:t>KELEMBAGAAN DALAM PENGELOLAAN CPRs</a:t>
            </a:r>
          </a:p>
        </p:txBody>
      </p:sp>
      <p:sp>
        <p:nvSpPr>
          <p:cNvPr id="133126" name="Text Box 6"/>
          <p:cNvSpPr txBox="1">
            <a:spLocks noChangeArrowheads="1"/>
          </p:cNvSpPr>
          <p:nvPr/>
        </p:nvSpPr>
        <p:spPr bwMode="auto">
          <a:xfrm>
            <a:off x="990600" y="2362200"/>
            <a:ext cx="4267200" cy="498598"/>
          </a:xfrm>
          <a:prstGeom prst="rect">
            <a:avLst/>
          </a:prstGeom>
          <a:noFill/>
          <a:ln w="9525">
            <a:noFill/>
            <a:miter lim="800000"/>
            <a:headEnd/>
            <a:tailEnd/>
          </a:ln>
          <a:effectLst/>
        </p:spPr>
        <p:txBody>
          <a:bodyPr wrap="square">
            <a:spAutoFit/>
          </a:bodyPr>
          <a:lstStyle/>
          <a:p>
            <a:pPr algn="r">
              <a:lnSpc>
                <a:spcPct val="110000"/>
              </a:lnSpc>
            </a:pPr>
            <a:r>
              <a:rPr lang="id-ID" sz="2400" b="1" dirty="0"/>
              <a:t>POKOK BAHASAN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Text Box 4"/>
          <p:cNvSpPr txBox="1">
            <a:spLocks noChangeArrowheads="1"/>
          </p:cNvSpPr>
          <p:nvPr/>
        </p:nvSpPr>
        <p:spPr bwMode="auto">
          <a:xfrm>
            <a:off x="914400" y="1295400"/>
            <a:ext cx="4319588" cy="457200"/>
          </a:xfrm>
          <a:prstGeom prst="rect">
            <a:avLst/>
          </a:prstGeom>
          <a:noFill/>
          <a:ln w="9525">
            <a:noFill/>
            <a:miter lim="800000"/>
            <a:headEnd/>
            <a:tailEnd/>
          </a:ln>
          <a:effectLst/>
        </p:spPr>
        <p:txBody>
          <a:bodyPr>
            <a:spAutoFit/>
          </a:bodyPr>
          <a:lstStyle/>
          <a:p>
            <a:pPr algn="ctr" eaLnBrk="0" hangingPunct="0">
              <a:spcBef>
                <a:spcPct val="50000"/>
              </a:spcBef>
            </a:pPr>
            <a:r>
              <a:rPr lang="de-DE" sz="2400"/>
              <a:t>The Logic of Collective Action</a:t>
            </a:r>
          </a:p>
        </p:txBody>
      </p:sp>
      <p:sp>
        <p:nvSpPr>
          <p:cNvPr id="178181" name="Text Box 5"/>
          <p:cNvSpPr txBox="1">
            <a:spLocks noChangeArrowheads="1"/>
          </p:cNvSpPr>
          <p:nvPr/>
        </p:nvSpPr>
        <p:spPr bwMode="auto">
          <a:xfrm>
            <a:off x="990600" y="1981200"/>
            <a:ext cx="7129463" cy="2701925"/>
          </a:xfrm>
          <a:prstGeom prst="rect">
            <a:avLst/>
          </a:prstGeom>
          <a:noFill/>
          <a:ln w="9525">
            <a:noFill/>
            <a:miter lim="800000"/>
            <a:headEnd/>
            <a:tailEnd/>
          </a:ln>
          <a:effectLst/>
        </p:spPr>
        <p:txBody>
          <a:bodyPr>
            <a:spAutoFit/>
          </a:bodyPr>
          <a:lstStyle/>
          <a:p>
            <a:pPr algn="just" eaLnBrk="0" hangingPunct="0">
              <a:spcBef>
                <a:spcPct val="50000"/>
              </a:spcBef>
            </a:pPr>
            <a:r>
              <a:rPr lang="de-DE"/>
              <a:t>Logikanya sebagai berikut: sekelompok orang yang terhimpun dalam sebuah grup, dimana masing-masing berfikir rasional dan memiliki kepentingan pribadi, akan susah bekerjasama mencapai tujuan bersama yang ditargetkan oleh grup tersebut keculai jika grup itu sangat kecil sehingga antar anggotanya bisa terjadi komunikasi yang intense. </a:t>
            </a:r>
          </a:p>
          <a:p>
            <a:pPr algn="just" eaLnBrk="0" hangingPunct="0">
              <a:spcBef>
                <a:spcPct val="50000"/>
              </a:spcBef>
            </a:pPr>
            <a:r>
              <a:rPr lang="de-DE"/>
              <a:t>Maksudnya: manusia cenderung bertindak mementingkan dirinya masing-masing sampai ada pihak yang memaksanya atau mengarahkannya bertindak demi kepentingan bersama.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0" name="Text Box 4"/>
          <p:cNvSpPr txBox="1">
            <a:spLocks noChangeArrowheads="1"/>
          </p:cNvSpPr>
          <p:nvPr/>
        </p:nvSpPr>
        <p:spPr bwMode="auto">
          <a:xfrm>
            <a:off x="1219200" y="2590800"/>
            <a:ext cx="6553200" cy="701675"/>
          </a:xfrm>
          <a:prstGeom prst="rect">
            <a:avLst/>
          </a:prstGeom>
          <a:noFill/>
          <a:ln w="9525">
            <a:noFill/>
            <a:miter lim="800000"/>
            <a:headEnd/>
            <a:tailEnd/>
          </a:ln>
          <a:effectLst/>
        </p:spPr>
        <p:txBody>
          <a:bodyPr>
            <a:spAutoFit/>
          </a:bodyPr>
          <a:lstStyle/>
          <a:p>
            <a:pPr algn="ctr" eaLnBrk="0" hangingPunct="0">
              <a:spcBef>
                <a:spcPct val="50000"/>
              </a:spcBef>
            </a:pPr>
            <a:r>
              <a:rPr lang="id-ID" sz="2000" b="1"/>
              <a:t>CONTOH-CONTOH KASUS PERAN KELEMBAGAAN DALAM PENGELOLAAN SDA</a:t>
            </a:r>
            <a:endParaRPr lang="de-DE" sz="2000" b="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4" name="Text Box 4"/>
          <p:cNvSpPr txBox="1">
            <a:spLocks noChangeArrowheads="1"/>
          </p:cNvSpPr>
          <p:nvPr/>
        </p:nvSpPr>
        <p:spPr bwMode="auto">
          <a:xfrm>
            <a:off x="1371600" y="914400"/>
            <a:ext cx="6248400" cy="641350"/>
          </a:xfrm>
          <a:prstGeom prst="rect">
            <a:avLst/>
          </a:prstGeom>
          <a:noFill/>
          <a:ln w="9525">
            <a:noFill/>
            <a:miter lim="800000"/>
            <a:headEnd/>
            <a:tailEnd/>
          </a:ln>
          <a:effectLst/>
        </p:spPr>
        <p:txBody>
          <a:bodyPr>
            <a:spAutoFit/>
          </a:bodyPr>
          <a:lstStyle/>
          <a:p>
            <a:pPr algn="ctr" eaLnBrk="0" hangingPunct="0">
              <a:spcBef>
                <a:spcPct val="50000"/>
              </a:spcBef>
            </a:pPr>
            <a:r>
              <a:rPr lang="id-ID" b="1"/>
              <a:t>1. Peraturan Lokal (Awig-awig) Pengelolaan Pesisir di Gili Indah, Lombok Barat (resolusi konflik)</a:t>
            </a:r>
            <a:endParaRPr lang="de-DE" b="1"/>
          </a:p>
        </p:txBody>
      </p:sp>
      <p:pic>
        <p:nvPicPr>
          <p:cNvPr id="184325" name="Picture 5"/>
          <p:cNvPicPr>
            <a:picLocks noChangeAspect="1" noChangeArrowheads="1"/>
          </p:cNvPicPr>
          <p:nvPr/>
        </p:nvPicPr>
        <p:blipFill>
          <a:blip r:embed="rId3" cstate="print"/>
          <a:srcRect/>
          <a:stretch>
            <a:fillRect/>
          </a:stretch>
        </p:blipFill>
        <p:spPr bwMode="auto">
          <a:xfrm>
            <a:off x="1900238" y="1524000"/>
            <a:ext cx="5343525" cy="3913188"/>
          </a:xfrm>
          <a:prstGeom prst="rect">
            <a:avLst/>
          </a:prstGeom>
          <a:noFill/>
          <a:ln w="12700" cap="sq">
            <a:noFill/>
            <a:miter lim="800000"/>
            <a:headEnd type="none" w="sm" len="sm"/>
            <a:tailEnd type="none" w="sm" len="sm"/>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5348" name="Picture 4">
            <a:hlinkClick r:id="rId3" action="ppaction://hlinkfile"/>
          </p:cNvPr>
          <p:cNvPicPr>
            <a:picLocks noChangeAspect="1" noChangeArrowheads="1"/>
          </p:cNvPicPr>
          <p:nvPr/>
        </p:nvPicPr>
        <p:blipFill>
          <a:blip r:embed="rId4" cstate="print"/>
          <a:srcRect/>
          <a:stretch>
            <a:fillRect/>
          </a:stretch>
        </p:blipFill>
        <p:spPr bwMode="auto">
          <a:xfrm>
            <a:off x="1905000" y="1828800"/>
            <a:ext cx="5480050" cy="2790825"/>
          </a:xfrm>
          <a:prstGeom prst="rect">
            <a:avLst/>
          </a:prstGeom>
          <a:noFill/>
          <a:ln w="9525">
            <a:noFill/>
            <a:miter lim="800000"/>
            <a:headEnd/>
            <a:tailEnd/>
          </a:ln>
        </p:spPr>
      </p:pic>
      <p:sp>
        <p:nvSpPr>
          <p:cNvPr id="185349" name="Text Box 5"/>
          <p:cNvSpPr txBox="1">
            <a:spLocks noChangeArrowheads="1"/>
          </p:cNvSpPr>
          <p:nvPr/>
        </p:nvSpPr>
        <p:spPr bwMode="auto">
          <a:xfrm>
            <a:off x="1600200" y="914400"/>
            <a:ext cx="5715000" cy="641350"/>
          </a:xfrm>
          <a:prstGeom prst="rect">
            <a:avLst/>
          </a:prstGeom>
          <a:noFill/>
          <a:ln w="12700" cap="sq">
            <a:noFill/>
            <a:miter lim="800000"/>
            <a:headEnd type="none" w="sm" len="sm"/>
            <a:tailEnd type="none" w="sm" len="sm"/>
          </a:ln>
          <a:effectLst/>
        </p:spPr>
        <p:txBody>
          <a:bodyPr>
            <a:spAutoFit/>
          </a:bodyPr>
          <a:lstStyle/>
          <a:p>
            <a:pPr algn="ctr">
              <a:spcBef>
                <a:spcPct val="50000"/>
              </a:spcBef>
            </a:pPr>
            <a:r>
              <a:rPr lang="id-ID" b="1"/>
              <a:t>Zona Pengelolaan Pesisir Pantai Gili Indah Menurut Awig-awig</a:t>
            </a:r>
            <a:endParaRPr lang="en-GB" b="1"/>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8420" name="Picture 4"/>
          <p:cNvPicPr>
            <a:picLocks noChangeAspect="1" noChangeArrowheads="1"/>
          </p:cNvPicPr>
          <p:nvPr/>
        </p:nvPicPr>
        <p:blipFill>
          <a:blip r:embed="rId3" cstate="print"/>
          <a:srcRect/>
          <a:stretch>
            <a:fillRect/>
          </a:stretch>
        </p:blipFill>
        <p:spPr bwMode="auto">
          <a:xfrm>
            <a:off x="762000" y="990600"/>
            <a:ext cx="7467600" cy="4800600"/>
          </a:xfrm>
          <a:prstGeom prst="rect">
            <a:avLst/>
          </a:prstGeom>
          <a:noFill/>
          <a:ln w="9525">
            <a:noFill/>
            <a:miter lim="800000"/>
            <a:headEnd/>
            <a:tailEnd/>
          </a:ln>
        </p:spPr>
      </p:pic>
      <p:sp>
        <p:nvSpPr>
          <p:cNvPr id="188421" name="Text Box 5"/>
          <p:cNvSpPr txBox="1">
            <a:spLocks noChangeArrowheads="1"/>
          </p:cNvSpPr>
          <p:nvPr/>
        </p:nvSpPr>
        <p:spPr bwMode="auto">
          <a:xfrm>
            <a:off x="1676400" y="381000"/>
            <a:ext cx="5257800" cy="641350"/>
          </a:xfrm>
          <a:prstGeom prst="rect">
            <a:avLst/>
          </a:prstGeom>
          <a:noFill/>
          <a:ln w="12700" cap="sq">
            <a:noFill/>
            <a:miter lim="800000"/>
            <a:headEnd type="none" w="sm" len="sm"/>
            <a:tailEnd type="none" w="sm" len="sm"/>
          </a:ln>
          <a:effectLst/>
        </p:spPr>
        <p:txBody>
          <a:bodyPr>
            <a:spAutoFit/>
          </a:bodyPr>
          <a:lstStyle/>
          <a:p>
            <a:pPr algn="ctr">
              <a:spcBef>
                <a:spcPct val="50000"/>
              </a:spcBef>
            </a:pPr>
            <a:r>
              <a:rPr lang="id-ID" b="1"/>
              <a:t>Proses Perubahan  Awig-awig Resolusi Konflik</a:t>
            </a:r>
            <a:endParaRPr lang="en-GB" b="1"/>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2" name="Text Box 4"/>
          <p:cNvSpPr txBox="1">
            <a:spLocks noChangeArrowheads="1"/>
          </p:cNvSpPr>
          <p:nvPr/>
        </p:nvSpPr>
        <p:spPr bwMode="auto">
          <a:xfrm>
            <a:off x="1371600" y="762000"/>
            <a:ext cx="6248400" cy="915988"/>
          </a:xfrm>
          <a:prstGeom prst="rect">
            <a:avLst/>
          </a:prstGeom>
          <a:noFill/>
          <a:ln w="9525">
            <a:noFill/>
            <a:miter lim="800000"/>
            <a:headEnd/>
            <a:tailEnd/>
          </a:ln>
          <a:effectLst/>
        </p:spPr>
        <p:txBody>
          <a:bodyPr>
            <a:spAutoFit/>
          </a:bodyPr>
          <a:lstStyle/>
          <a:p>
            <a:pPr algn="ctr" eaLnBrk="0" hangingPunct="0">
              <a:spcBef>
                <a:spcPct val="50000"/>
              </a:spcBef>
            </a:pPr>
            <a:r>
              <a:rPr lang="id-ID" b="1"/>
              <a:t>2. Peraturan Lokal (Awig-awig) mengenai larangan menangkap ikan dengan bahan peledak dan racun di perairan Gili Indah Lombok Barat</a:t>
            </a:r>
            <a:endParaRPr lang="de-DE" b="1"/>
          </a:p>
        </p:txBody>
      </p:sp>
      <p:sp>
        <p:nvSpPr>
          <p:cNvPr id="186373" name="Text Box 5"/>
          <p:cNvSpPr txBox="1">
            <a:spLocks noChangeArrowheads="1"/>
          </p:cNvSpPr>
          <p:nvPr/>
        </p:nvSpPr>
        <p:spPr bwMode="auto">
          <a:xfrm>
            <a:off x="838200" y="1905000"/>
            <a:ext cx="7543800" cy="3636963"/>
          </a:xfrm>
          <a:prstGeom prst="rect">
            <a:avLst/>
          </a:prstGeom>
          <a:noFill/>
          <a:ln w="12700" cap="sq">
            <a:noFill/>
            <a:miter lim="800000"/>
            <a:headEnd type="none" w="sm" len="sm"/>
            <a:tailEnd type="none" w="sm" len="sm"/>
          </a:ln>
          <a:effectLst/>
        </p:spPr>
        <p:txBody>
          <a:bodyPr>
            <a:spAutoFit/>
          </a:bodyPr>
          <a:lstStyle/>
          <a:p>
            <a:pPr marL="342900" indent="-342900">
              <a:spcBef>
                <a:spcPct val="50000"/>
              </a:spcBef>
            </a:pPr>
            <a:r>
              <a:rPr lang="de-DE" sz="1600"/>
              <a:t>It merely consisted of three stipulations regarding blast fishing, as follows: </a:t>
            </a:r>
            <a:endParaRPr lang="id-ID" sz="1600"/>
          </a:p>
          <a:p>
            <a:pPr marL="342900" indent="-342900">
              <a:spcBef>
                <a:spcPct val="50000"/>
              </a:spcBef>
              <a:buFontTx/>
              <a:buAutoNum type="alphaLcParenBoth"/>
            </a:pPr>
            <a:r>
              <a:rPr lang="de-DE" sz="1600"/>
              <a:t>fishermen who capture fish using bombs or potassium or other poisonous substances will be arrested. In front of the fishermen’s society, SATGAS, and village officials, the arrested violator will be questioned with respect to their activities. They will then be requested to sign an agreement on not repeating the violation, and must pay a fine of up to Rp10,000,000 ($1,250). If they cannot afford to pay the penalty, they will be sent to the police to be processed according to formal law. </a:t>
            </a:r>
            <a:endParaRPr lang="id-ID" sz="1600"/>
          </a:p>
          <a:p>
            <a:pPr marL="342900" indent="-342900">
              <a:spcBef>
                <a:spcPct val="50000"/>
              </a:spcBef>
              <a:buFontTx/>
              <a:buAutoNum type="alphaLcParenBoth"/>
            </a:pPr>
            <a:r>
              <a:rPr lang="id-ID" sz="1600"/>
              <a:t>i</a:t>
            </a:r>
            <a:r>
              <a:rPr lang="de-DE" sz="1600"/>
              <a:t>f the violators are rearrested and proven to have repeated the same violation, the fishermen’s society will destroy the fishing equipment used during the violation. Additionally, the violator must also repeat the first sanction. </a:t>
            </a:r>
            <a:endParaRPr lang="id-ID" sz="1600"/>
          </a:p>
          <a:p>
            <a:pPr marL="342900" indent="-342900">
              <a:spcBef>
                <a:spcPct val="50000"/>
              </a:spcBef>
              <a:buFontTx/>
              <a:buAutoNum type="alphaLcParenBoth"/>
            </a:pPr>
            <a:r>
              <a:rPr lang="de-DE" sz="1600"/>
              <a:t>If a third time offender is caught, he will be traditionally punished by enduring a severe “beating”</a:t>
            </a:r>
            <a:r>
              <a:rPr lang="en-GB" sz="160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430" name="Text Box 38"/>
          <p:cNvSpPr txBox="1">
            <a:spLocks noChangeArrowheads="1"/>
          </p:cNvSpPr>
          <p:nvPr/>
        </p:nvSpPr>
        <p:spPr bwMode="auto">
          <a:xfrm>
            <a:off x="1828800" y="685800"/>
            <a:ext cx="5257800" cy="641350"/>
          </a:xfrm>
          <a:prstGeom prst="rect">
            <a:avLst/>
          </a:prstGeom>
          <a:noFill/>
          <a:ln w="12700" cap="sq">
            <a:noFill/>
            <a:miter lim="800000"/>
            <a:headEnd type="none" w="sm" len="sm"/>
            <a:tailEnd type="none" w="sm" len="sm"/>
          </a:ln>
          <a:effectLst/>
        </p:spPr>
        <p:txBody>
          <a:bodyPr>
            <a:spAutoFit/>
          </a:bodyPr>
          <a:lstStyle/>
          <a:p>
            <a:pPr algn="ctr">
              <a:spcBef>
                <a:spcPct val="50000"/>
              </a:spcBef>
            </a:pPr>
            <a:r>
              <a:rPr lang="id-ID" b="1"/>
              <a:t>Proses Kemunculan Awig-awig anti blast fishing</a:t>
            </a:r>
            <a:endParaRPr lang="en-GB" b="1"/>
          </a:p>
        </p:txBody>
      </p:sp>
      <p:pic>
        <p:nvPicPr>
          <p:cNvPr id="187431" name="Picture 39"/>
          <p:cNvPicPr>
            <a:picLocks noChangeAspect="1" noChangeArrowheads="1"/>
          </p:cNvPicPr>
          <p:nvPr/>
        </p:nvPicPr>
        <p:blipFill>
          <a:blip r:embed="rId3" cstate="print"/>
          <a:srcRect/>
          <a:stretch>
            <a:fillRect/>
          </a:stretch>
        </p:blipFill>
        <p:spPr bwMode="auto">
          <a:xfrm>
            <a:off x="900113" y="1447800"/>
            <a:ext cx="7405687"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9444" name="Picture 4"/>
          <p:cNvPicPr>
            <a:picLocks noChangeAspect="1" noChangeArrowheads="1"/>
          </p:cNvPicPr>
          <p:nvPr/>
        </p:nvPicPr>
        <p:blipFill>
          <a:blip r:embed="rId3" cstate="print"/>
          <a:srcRect/>
          <a:stretch>
            <a:fillRect/>
          </a:stretch>
        </p:blipFill>
        <p:spPr bwMode="auto">
          <a:xfrm>
            <a:off x="1295400" y="1828800"/>
            <a:ext cx="6324600" cy="3810000"/>
          </a:xfrm>
          <a:prstGeom prst="rect">
            <a:avLst/>
          </a:prstGeom>
          <a:noFill/>
          <a:ln w="9525">
            <a:noFill/>
            <a:miter lim="800000"/>
            <a:headEnd/>
            <a:tailEnd/>
          </a:ln>
        </p:spPr>
      </p:pic>
      <p:sp>
        <p:nvSpPr>
          <p:cNvPr id="189445" name="Text Box 5"/>
          <p:cNvSpPr txBox="1">
            <a:spLocks noChangeArrowheads="1"/>
          </p:cNvSpPr>
          <p:nvPr/>
        </p:nvSpPr>
        <p:spPr bwMode="auto">
          <a:xfrm>
            <a:off x="1371600" y="914400"/>
            <a:ext cx="6096000" cy="641350"/>
          </a:xfrm>
          <a:prstGeom prst="rect">
            <a:avLst/>
          </a:prstGeom>
          <a:noFill/>
          <a:ln w="12700" cap="sq">
            <a:noFill/>
            <a:miter lim="800000"/>
            <a:headEnd type="none" w="sm" len="sm"/>
            <a:tailEnd type="none" w="sm" len="sm"/>
          </a:ln>
          <a:effectLst/>
        </p:spPr>
        <p:txBody>
          <a:bodyPr>
            <a:spAutoFit/>
          </a:bodyPr>
          <a:lstStyle/>
          <a:p>
            <a:pPr algn="ctr">
              <a:spcBef>
                <a:spcPct val="50000"/>
              </a:spcBef>
            </a:pPr>
            <a:r>
              <a:rPr lang="id-ID" b="1"/>
              <a:t>Pola Monitoring dalam implementasi awig-awig anti blast fishing</a:t>
            </a:r>
            <a:endParaRPr lang="en-GB" b="1"/>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0468" name="Picture 4"/>
          <p:cNvPicPr>
            <a:picLocks noChangeAspect="1" noChangeArrowheads="1"/>
          </p:cNvPicPr>
          <p:nvPr/>
        </p:nvPicPr>
        <p:blipFill>
          <a:blip r:embed="rId3" cstate="print"/>
          <a:srcRect/>
          <a:stretch>
            <a:fillRect/>
          </a:stretch>
        </p:blipFill>
        <p:spPr bwMode="auto">
          <a:xfrm>
            <a:off x="685800" y="1905000"/>
            <a:ext cx="7772400" cy="3359150"/>
          </a:xfrm>
          <a:prstGeom prst="rect">
            <a:avLst/>
          </a:prstGeom>
          <a:noFill/>
          <a:ln w="9525">
            <a:noFill/>
            <a:miter lim="800000"/>
            <a:headEnd/>
            <a:tailEnd/>
          </a:ln>
        </p:spPr>
      </p:pic>
      <p:sp>
        <p:nvSpPr>
          <p:cNvPr id="190469" name="Text Box 5"/>
          <p:cNvSpPr txBox="1">
            <a:spLocks noChangeArrowheads="1"/>
          </p:cNvSpPr>
          <p:nvPr/>
        </p:nvSpPr>
        <p:spPr bwMode="auto">
          <a:xfrm>
            <a:off x="1371600" y="914400"/>
            <a:ext cx="6096000" cy="641350"/>
          </a:xfrm>
          <a:prstGeom prst="rect">
            <a:avLst/>
          </a:prstGeom>
          <a:noFill/>
          <a:ln w="12700" cap="sq">
            <a:noFill/>
            <a:miter lim="800000"/>
            <a:headEnd type="none" w="sm" len="sm"/>
            <a:tailEnd type="none" w="sm" len="sm"/>
          </a:ln>
          <a:effectLst/>
        </p:spPr>
        <p:txBody>
          <a:bodyPr>
            <a:spAutoFit/>
          </a:bodyPr>
          <a:lstStyle/>
          <a:p>
            <a:pPr algn="ctr">
              <a:spcBef>
                <a:spcPct val="50000"/>
              </a:spcBef>
            </a:pPr>
            <a:r>
              <a:rPr lang="id-ID" b="1"/>
              <a:t>Pola Penegakan Hukum (law enforcement) dalam implementasi awig-awig anti blast fishing</a:t>
            </a:r>
            <a:endParaRPr lang="en-GB" b="1"/>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2" name="Text Box 4"/>
          <p:cNvSpPr txBox="1">
            <a:spLocks noChangeArrowheads="1"/>
          </p:cNvSpPr>
          <p:nvPr/>
        </p:nvSpPr>
        <p:spPr bwMode="auto">
          <a:xfrm>
            <a:off x="1371600" y="914400"/>
            <a:ext cx="6096000" cy="915988"/>
          </a:xfrm>
          <a:prstGeom prst="rect">
            <a:avLst/>
          </a:prstGeom>
          <a:noFill/>
          <a:ln w="12700" cap="sq">
            <a:noFill/>
            <a:miter lim="800000"/>
            <a:headEnd type="none" w="sm" len="sm"/>
            <a:tailEnd type="none" w="sm" len="sm"/>
          </a:ln>
          <a:effectLst/>
        </p:spPr>
        <p:txBody>
          <a:bodyPr>
            <a:spAutoFit/>
          </a:bodyPr>
          <a:lstStyle/>
          <a:p>
            <a:pPr algn="ctr">
              <a:spcBef>
                <a:spcPct val="50000"/>
              </a:spcBef>
            </a:pPr>
            <a:r>
              <a:rPr lang="id-ID" b="1"/>
              <a:t>Aktor dan perannya dalam tata kelola (Governance) terumbu karang di kawasan perairan Gili Indah, Lombok Barat</a:t>
            </a:r>
            <a:endParaRPr lang="en-GB" b="1"/>
          </a:p>
        </p:txBody>
      </p:sp>
      <p:sp>
        <p:nvSpPr>
          <p:cNvPr id="191493" name="Text Box 5"/>
          <p:cNvSpPr txBox="1">
            <a:spLocks noChangeArrowheads="1"/>
          </p:cNvSpPr>
          <p:nvPr/>
        </p:nvSpPr>
        <p:spPr bwMode="auto">
          <a:xfrm>
            <a:off x="1295400" y="2057400"/>
            <a:ext cx="6096000" cy="2979738"/>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id-ID"/>
              <a:t>SATGAS : Pengekan hukum, patroli dan pengawasan</a:t>
            </a:r>
          </a:p>
          <a:p>
            <a:pPr algn="just">
              <a:spcBef>
                <a:spcPct val="50000"/>
              </a:spcBef>
            </a:pPr>
            <a:r>
              <a:rPr lang="id-ID"/>
              <a:t>Ecotrust dan APGA: Mengumpulkan, mengelola dan mengalokasikan dana konservasi</a:t>
            </a:r>
          </a:p>
          <a:p>
            <a:pPr algn="just">
              <a:spcBef>
                <a:spcPct val="50000"/>
              </a:spcBef>
            </a:pPr>
            <a:r>
              <a:rPr lang="id-ID"/>
              <a:t>Pemerintah Desa: mediator dalam resolusi konflik</a:t>
            </a:r>
          </a:p>
          <a:p>
            <a:pPr algn="just">
              <a:spcBef>
                <a:spcPct val="50000"/>
              </a:spcBef>
            </a:pPr>
            <a:r>
              <a:rPr lang="id-ID"/>
              <a:t>LMNLU: berperan pada collectoive choice level, membuat aturan dan pengawasan</a:t>
            </a:r>
          </a:p>
          <a:p>
            <a:pPr algn="just">
              <a:spcBef>
                <a:spcPct val="50000"/>
              </a:spcBef>
            </a:pPr>
            <a:r>
              <a:rPr lang="id-ID"/>
              <a:t>BKSDA: simbol pengakuan pemerintah</a:t>
            </a:r>
          </a:p>
          <a:p>
            <a:pPr algn="just">
              <a:spcBef>
                <a:spcPct val="50000"/>
              </a:spcBef>
            </a:pPr>
            <a:r>
              <a:rPr lang="id-ID"/>
              <a:t>Nelayan Gili Indah: ?????</a:t>
            </a: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Text Box 4"/>
          <p:cNvSpPr txBox="1">
            <a:spLocks noChangeArrowheads="1"/>
          </p:cNvSpPr>
          <p:nvPr/>
        </p:nvSpPr>
        <p:spPr bwMode="auto">
          <a:xfrm>
            <a:off x="838200" y="1219200"/>
            <a:ext cx="4800600" cy="457200"/>
          </a:xfrm>
          <a:prstGeom prst="rect">
            <a:avLst/>
          </a:prstGeom>
          <a:noFill/>
          <a:ln w="9525">
            <a:noFill/>
            <a:miter lim="800000"/>
            <a:headEnd/>
            <a:tailEnd/>
          </a:ln>
          <a:effectLst/>
        </p:spPr>
        <p:txBody>
          <a:bodyPr>
            <a:spAutoFit/>
          </a:bodyPr>
          <a:lstStyle/>
          <a:p>
            <a:pPr algn="just" eaLnBrk="0" hangingPunct="0">
              <a:spcBef>
                <a:spcPct val="50000"/>
              </a:spcBef>
            </a:pPr>
            <a:r>
              <a:rPr lang="de-DE" sz="2400" b="1" dirty="0">
                <a:latin typeface="Times New Roman" pitchFamily="18" charset="0"/>
              </a:rPr>
              <a:t>K</a:t>
            </a:r>
            <a:r>
              <a:rPr lang="id-ID" sz="2400" b="1" dirty="0">
                <a:latin typeface="Times New Roman" pitchFamily="18" charset="0"/>
              </a:rPr>
              <a:t>LASIFIKASI UMUM BARANG</a:t>
            </a:r>
            <a:endParaRPr lang="de-DE" sz="2400" b="1" dirty="0">
              <a:latin typeface="Times New Roman" pitchFamily="18" charset="0"/>
            </a:endParaRPr>
          </a:p>
        </p:txBody>
      </p:sp>
      <p:graphicFrame>
        <p:nvGraphicFramePr>
          <p:cNvPr id="171092" name="Group 84"/>
          <p:cNvGraphicFramePr>
            <a:graphicFrameLocks noGrp="1"/>
          </p:cNvGraphicFramePr>
          <p:nvPr/>
        </p:nvGraphicFramePr>
        <p:xfrm>
          <a:off x="914400" y="1981200"/>
          <a:ext cx="7162800" cy="2419986"/>
        </p:xfrm>
        <a:graphic>
          <a:graphicData uri="http://schemas.openxmlformats.org/drawingml/2006/table">
            <a:tbl>
              <a:tblPr/>
              <a:tblGrid>
                <a:gridCol w="3417888"/>
                <a:gridCol w="2035175"/>
                <a:gridCol w="1709737"/>
              </a:tblGrid>
              <a:tr h="304800">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dirty="0" smtClean="0">
                          <a:ln>
                            <a:noFill/>
                          </a:ln>
                          <a:solidFill>
                            <a:schemeClr val="tx1"/>
                          </a:solidFill>
                          <a:effectLst/>
                          <a:latin typeface="Arial" pitchFamily="34" charset="0"/>
                          <a:cs typeface="Arial" pitchFamily="34" charset="0"/>
                        </a:rPr>
                        <a:t>Good Types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bg2">
                              <a:lumMod val="25000"/>
                            </a:schemeClr>
                          </a:solidFill>
                          <a:effectLst/>
                          <a:latin typeface="Arial" pitchFamily="34" charset="0"/>
                          <a:cs typeface="Arial" pitchFamily="34" charset="0"/>
                        </a:rPr>
                        <a:t>Excludability</a:t>
                      </a:r>
                      <a:endParaRPr kumimoji="0" lang="en-GB" sz="1800" b="0" i="0" u="none" strike="noStrike" cap="none" normalizeH="0" baseline="0" smtClean="0">
                        <a:ln>
                          <a:noFill/>
                        </a:ln>
                        <a:solidFill>
                          <a:schemeClr val="bg2">
                            <a:lumMod val="25000"/>
                          </a:schemeClr>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bg2">
                              <a:lumMod val="25000"/>
                            </a:schemeClr>
                          </a:solidFill>
                          <a:effectLst/>
                          <a:latin typeface="Arial" pitchFamily="34" charset="0"/>
                          <a:cs typeface="Arial" pitchFamily="34" charset="0"/>
                        </a:rPr>
                        <a:t>Subtractability</a:t>
                      </a:r>
                      <a:endParaRPr kumimoji="0" lang="en-GB" sz="1800" b="0" i="0" u="none" strike="noStrike" cap="none" normalizeH="0" baseline="0" smtClean="0">
                        <a:ln>
                          <a:noFill/>
                        </a:ln>
                        <a:solidFill>
                          <a:schemeClr val="bg2">
                            <a:lumMod val="25000"/>
                          </a:schemeClr>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27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dirty="0" smtClean="0">
                          <a:ln>
                            <a:noFill/>
                          </a:ln>
                          <a:solidFill>
                            <a:schemeClr val="bg2">
                              <a:lumMod val="25000"/>
                            </a:schemeClr>
                          </a:solidFill>
                          <a:effectLst/>
                          <a:latin typeface="Arial" pitchFamily="34" charset="0"/>
                          <a:cs typeface="Arial" pitchFamily="34" charset="0"/>
                        </a:rPr>
                        <a:t>Public Goods</a:t>
                      </a:r>
                      <a:endParaRPr kumimoji="0" lang="en-GB" sz="1800" b="0" i="0" u="none" strike="noStrike" cap="none" normalizeH="0" baseline="0" dirty="0" smtClean="0">
                        <a:ln>
                          <a:noFill/>
                        </a:ln>
                        <a:solidFill>
                          <a:schemeClr val="bg2">
                            <a:lumMod val="25000"/>
                          </a:schemeClr>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dirty="0" smtClean="0">
                          <a:ln>
                            <a:noFill/>
                          </a:ln>
                          <a:solidFill>
                            <a:schemeClr val="bg2">
                              <a:lumMod val="25000"/>
                            </a:schemeClr>
                          </a:solidFill>
                          <a:effectLst/>
                          <a:latin typeface="Arial" pitchFamily="34" charset="0"/>
                          <a:cs typeface="Arial" pitchFamily="34" charset="0"/>
                        </a:rPr>
                        <a:t>No/difficult</a:t>
                      </a:r>
                      <a:endParaRPr kumimoji="0" lang="en-GB" sz="1800" b="0" i="0" u="none" strike="noStrike" cap="none" normalizeH="0" baseline="0" dirty="0" smtClean="0">
                        <a:ln>
                          <a:noFill/>
                        </a:ln>
                        <a:solidFill>
                          <a:schemeClr val="bg2">
                            <a:lumMod val="25000"/>
                          </a:schemeClr>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bg2">
                              <a:lumMod val="25000"/>
                            </a:schemeClr>
                          </a:solidFill>
                          <a:effectLst/>
                          <a:latin typeface="Arial" pitchFamily="34" charset="0"/>
                          <a:cs typeface="Arial" pitchFamily="34" charset="0"/>
                        </a:rPr>
                        <a:t>No/low</a:t>
                      </a:r>
                      <a:endParaRPr kumimoji="0" lang="en-GB" sz="1800" b="0" i="0" u="none" strike="noStrike" cap="none" normalizeH="0" baseline="0" smtClean="0">
                        <a:ln>
                          <a:noFill/>
                        </a:ln>
                        <a:solidFill>
                          <a:schemeClr val="bg2">
                            <a:lumMod val="25000"/>
                          </a:schemeClr>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dirty="0" smtClean="0">
                          <a:ln>
                            <a:noFill/>
                          </a:ln>
                          <a:solidFill>
                            <a:schemeClr val="bg2">
                              <a:lumMod val="25000"/>
                            </a:schemeClr>
                          </a:solidFill>
                          <a:effectLst/>
                          <a:latin typeface="Arial" pitchFamily="34" charset="0"/>
                          <a:cs typeface="Arial" pitchFamily="34" charset="0"/>
                        </a:rPr>
                        <a:t>Private Goods</a:t>
                      </a:r>
                      <a:endParaRPr kumimoji="0" lang="en-GB" sz="1800" b="0" i="0" u="none" strike="noStrike" cap="none" normalizeH="0" baseline="0" dirty="0" smtClean="0">
                        <a:ln>
                          <a:noFill/>
                        </a:ln>
                        <a:solidFill>
                          <a:schemeClr val="bg2">
                            <a:lumMod val="25000"/>
                          </a:schemeClr>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dirty="0" smtClean="0">
                          <a:ln>
                            <a:noFill/>
                          </a:ln>
                          <a:solidFill>
                            <a:schemeClr val="bg2">
                              <a:lumMod val="25000"/>
                            </a:schemeClr>
                          </a:solidFill>
                          <a:effectLst/>
                          <a:latin typeface="Arial" pitchFamily="34" charset="0"/>
                          <a:cs typeface="Arial" pitchFamily="34" charset="0"/>
                        </a:rPr>
                        <a:t>Yes/easy</a:t>
                      </a:r>
                      <a:endParaRPr kumimoji="0" lang="en-GB" sz="1800" b="0" i="0" u="none" strike="noStrike" cap="none" normalizeH="0" baseline="0" dirty="0" smtClean="0">
                        <a:ln>
                          <a:noFill/>
                        </a:ln>
                        <a:solidFill>
                          <a:schemeClr val="bg2">
                            <a:lumMod val="25000"/>
                          </a:schemeClr>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bg2">
                              <a:lumMod val="25000"/>
                            </a:schemeClr>
                          </a:solidFill>
                          <a:effectLst/>
                          <a:latin typeface="Arial" pitchFamily="34" charset="0"/>
                          <a:cs typeface="Arial" pitchFamily="34" charset="0"/>
                        </a:rPr>
                        <a:t>Yes/high</a:t>
                      </a:r>
                      <a:endParaRPr kumimoji="0" lang="en-GB" sz="1800" b="0" i="0" u="none" strike="noStrike" cap="none" normalizeH="0" baseline="0" smtClean="0">
                        <a:ln>
                          <a:noFill/>
                        </a:ln>
                        <a:solidFill>
                          <a:schemeClr val="bg2">
                            <a:lumMod val="25000"/>
                          </a:schemeClr>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27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bg2">
                              <a:lumMod val="25000"/>
                            </a:schemeClr>
                          </a:solidFill>
                          <a:effectLst/>
                          <a:latin typeface="Arial" pitchFamily="34" charset="0"/>
                          <a:cs typeface="Arial" pitchFamily="34" charset="0"/>
                        </a:rPr>
                        <a:t>Commons pool Resources</a:t>
                      </a:r>
                      <a:endParaRPr kumimoji="0" lang="en-GB" sz="1800" b="0" i="0" u="none" strike="noStrike" cap="none" normalizeH="0" baseline="0" smtClean="0">
                        <a:ln>
                          <a:noFill/>
                        </a:ln>
                        <a:solidFill>
                          <a:schemeClr val="bg2">
                            <a:lumMod val="25000"/>
                          </a:schemeClr>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dirty="0" smtClean="0">
                          <a:ln>
                            <a:noFill/>
                          </a:ln>
                          <a:solidFill>
                            <a:schemeClr val="bg2">
                              <a:lumMod val="25000"/>
                            </a:schemeClr>
                          </a:solidFill>
                          <a:effectLst/>
                          <a:latin typeface="Arial" pitchFamily="34" charset="0"/>
                          <a:cs typeface="Arial" pitchFamily="34" charset="0"/>
                        </a:rPr>
                        <a:t>No/difficult</a:t>
                      </a:r>
                      <a:endParaRPr kumimoji="0" lang="en-GB" sz="1800" b="0" i="0" u="none" strike="noStrike" cap="none" normalizeH="0" baseline="0" dirty="0" smtClean="0">
                        <a:ln>
                          <a:noFill/>
                        </a:ln>
                        <a:solidFill>
                          <a:schemeClr val="bg2">
                            <a:lumMod val="25000"/>
                          </a:schemeClr>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bg2">
                              <a:lumMod val="25000"/>
                            </a:schemeClr>
                          </a:solidFill>
                          <a:effectLst/>
                          <a:latin typeface="Arial" pitchFamily="34" charset="0"/>
                          <a:cs typeface="Arial" pitchFamily="34" charset="0"/>
                        </a:rPr>
                        <a:t>Yes/high</a:t>
                      </a:r>
                      <a:endParaRPr kumimoji="0" lang="en-GB" sz="1800" b="0" i="0" u="none" strike="noStrike" cap="none" normalizeH="0" baseline="0" smtClean="0">
                        <a:ln>
                          <a:noFill/>
                        </a:ln>
                        <a:solidFill>
                          <a:schemeClr val="bg2">
                            <a:lumMod val="25000"/>
                          </a:schemeClr>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smtClean="0">
                          <a:ln>
                            <a:noFill/>
                          </a:ln>
                          <a:solidFill>
                            <a:schemeClr val="bg2">
                              <a:lumMod val="25000"/>
                            </a:schemeClr>
                          </a:solidFill>
                          <a:effectLst/>
                          <a:latin typeface="Arial" pitchFamily="34" charset="0"/>
                          <a:cs typeface="Arial" pitchFamily="34" charset="0"/>
                        </a:rPr>
                        <a:t>Toll Goods/Club Goods</a:t>
                      </a:r>
                      <a:endParaRPr kumimoji="0" lang="en-GB" sz="1800" b="0" i="0" u="none" strike="noStrike" cap="none" normalizeH="0" baseline="0" smtClean="0">
                        <a:ln>
                          <a:noFill/>
                        </a:ln>
                        <a:solidFill>
                          <a:schemeClr val="bg2">
                            <a:lumMod val="25000"/>
                          </a:schemeClr>
                        </a:solidFill>
                        <a:effectLst/>
                        <a:latin typeface="Arial" pitchFamily="34" charset="0"/>
                        <a:cs typeface="Arial" pitchFamily="34" charset="0"/>
                      </a:endParaRP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dirty="0" smtClean="0">
                          <a:ln>
                            <a:noFill/>
                          </a:ln>
                          <a:solidFill>
                            <a:schemeClr val="bg2">
                              <a:lumMod val="25000"/>
                            </a:schemeClr>
                          </a:solidFill>
                          <a:effectLst/>
                          <a:latin typeface="Arial" pitchFamily="34" charset="0"/>
                          <a:cs typeface="Arial" pitchFamily="34" charset="0"/>
                        </a:rPr>
                        <a:t>Yes/easy</a:t>
                      </a:r>
                      <a:endParaRPr kumimoji="0" lang="en-GB" sz="1800" b="0" i="0" u="none" strike="noStrike" cap="none" normalizeH="0" baseline="0" dirty="0" smtClean="0">
                        <a:ln>
                          <a:noFill/>
                        </a:ln>
                        <a:solidFill>
                          <a:schemeClr val="bg2">
                            <a:lumMod val="25000"/>
                          </a:schemeClr>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id-ID" sz="1800" b="0" i="0" u="none" strike="noStrike" cap="none" normalizeH="0" baseline="0" dirty="0" smtClean="0">
                          <a:ln>
                            <a:noFill/>
                          </a:ln>
                          <a:solidFill>
                            <a:schemeClr val="bg2">
                              <a:lumMod val="25000"/>
                            </a:schemeClr>
                          </a:solidFill>
                          <a:effectLst/>
                          <a:latin typeface="Arial" pitchFamily="34" charset="0"/>
                          <a:cs typeface="Arial" pitchFamily="34" charset="0"/>
                        </a:rPr>
                        <a:t>No/low</a:t>
                      </a:r>
                      <a:endParaRPr kumimoji="0" lang="en-GB" sz="1800" b="0" i="0" u="none" strike="noStrike" cap="none" normalizeH="0" baseline="0" dirty="0" smtClean="0">
                        <a:ln>
                          <a:noFill/>
                        </a:ln>
                        <a:solidFill>
                          <a:schemeClr val="bg2">
                            <a:lumMod val="25000"/>
                          </a:schemeClr>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1083" name="Text Box 75"/>
          <p:cNvSpPr txBox="1">
            <a:spLocks noChangeArrowheads="1"/>
          </p:cNvSpPr>
          <p:nvPr/>
        </p:nvSpPr>
        <p:spPr bwMode="auto">
          <a:xfrm>
            <a:off x="838200" y="4876800"/>
            <a:ext cx="7315200" cy="1192213"/>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id-ID" sz="1600" dirty="0"/>
              <a:t>Excludability: Mudah/tidak seseorang membatasi orang lain dalam memanfaatkan barang/sumberdaya alam</a:t>
            </a:r>
          </a:p>
          <a:p>
            <a:pPr algn="just">
              <a:spcBef>
                <a:spcPct val="50000"/>
              </a:spcBef>
            </a:pPr>
            <a:r>
              <a:rPr lang="id-ID" sz="1600" dirty="0"/>
              <a:t>Subtractabilty:mudah/tidaknya sumberdaya alam/barang berkurang karena pemanfaatan (kemampuan dapat berkurang)</a:t>
            </a:r>
            <a:endParaRPr lang="en-GB"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6" name="Text Box 4"/>
          <p:cNvSpPr txBox="1">
            <a:spLocks noChangeArrowheads="1"/>
          </p:cNvSpPr>
          <p:nvPr/>
        </p:nvSpPr>
        <p:spPr bwMode="auto">
          <a:xfrm>
            <a:off x="1371600" y="762000"/>
            <a:ext cx="6248400" cy="641350"/>
          </a:xfrm>
          <a:prstGeom prst="rect">
            <a:avLst/>
          </a:prstGeom>
          <a:noFill/>
          <a:ln w="9525">
            <a:noFill/>
            <a:miter lim="800000"/>
            <a:headEnd/>
            <a:tailEnd/>
          </a:ln>
          <a:effectLst/>
        </p:spPr>
        <p:txBody>
          <a:bodyPr>
            <a:spAutoFit/>
          </a:bodyPr>
          <a:lstStyle/>
          <a:p>
            <a:pPr algn="ctr" eaLnBrk="0" hangingPunct="0">
              <a:spcBef>
                <a:spcPct val="50000"/>
              </a:spcBef>
            </a:pPr>
            <a:r>
              <a:rPr lang="id-ID" b="1"/>
              <a:t>3. Seke System untuk mengalokasikan sumberdaya secara adil di Sangi Talaud, Sulawesi Utara</a:t>
            </a:r>
            <a:endParaRPr lang="de-DE" b="1"/>
          </a:p>
        </p:txBody>
      </p:sp>
      <p:graphicFrame>
        <p:nvGraphicFramePr>
          <p:cNvPr id="192771" name="Group 259"/>
          <p:cNvGraphicFramePr>
            <a:graphicFrameLocks noGrp="1"/>
          </p:cNvGraphicFramePr>
          <p:nvPr/>
        </p:nvGraphicFramePr>
        <p:xfrm>
          <a:off x="685800" y="1828800"/>
          <a:ext cx="7620000" cy="3471863"/>
        </p:xfrm>
        <a:graphic>
          <a:graphicData uri="http://schemas.openxmlformats.org/drawingml/2006/table">
            <a:tbl>
              <a:tblPr/>
              <a:tblGrid>
                <a:gridCol w="1101725"/>
                <a:gridCol w="1641475"/>
                <a:gridCol w="1524000"/>
                <a:gridCol w="1828800"/>
                <a:gridCol w="1524000"/>
              </a:tblGrid>
              <a:tr h="4572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Days</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Fishing Locations</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889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GB"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Seke 1 (Tatumbango)</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Seke 2 (Binuwu)</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Seke 3 (Mangareng)</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Seke 4 (Lanteke)</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73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Monday</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Ramenusa</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Balaba</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Lembo</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Lumairo</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73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Tuesday</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Lembo</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Lumairo</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Lembe</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Ramenusa</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73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Weds.</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Lembe</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Ramenusa</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Kampiun</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Lembo</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89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Thursday</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Kampiun</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Lembo</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Balaba</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Lembe</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73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Friday</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Balaba</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Lembe</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Lumairo</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Kampiun</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873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Saturday</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Lumairo</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Kampiun</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Ramenusa</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600" b="0" i="0" u="none" strike="noStrike" cap="none" normalizeH="0" baseline="0" smtClean="0">
                          <a:ln>
                            <a:noFill/>
                          </a:ln>
                          <a:solidFill>
                            <a:schemeClr val="tx1"/>
                          </a:solidFill>
                          <a:effectLst/>
                          <a:latin typeface="Times New Roman" pitchFamily="18" charset="0"/>
                          <a:cs typeface="Times New Roman" pitchFamily="18" charset="0"/>
                        </a:rPr>
                        <a:t>Balaba</a:t>
                      </a:r>
                      <a:endParaRPr kumimoji="0" lang="de-DE" sz="16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40" name="Text Box 4"/>
          <p:cNvSpPr txBox="1">
            <a:spLocks noChangeArrowheads="1"/>
          </p:cNvSpPr>
          <p:nvPr/>
        </p:nvSpPr>
        <p:spPr bwMode="auto">
          <a:xfrm>
            <a:off x="990600" y="1371600"/>
            <a:ext cx="7391400" cy="4627563"/>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en-US"/>
              <a:t>Lekdeng</a:t>
            </a:r>
            <a:r>
              <a:rPr lang="id-ID"/>
              <a:t> (seke </a:t>
            </a:r>
            <a:r>
              <a:rPr lang="en-US"/>
              <a:t>member</a:t>
            </a:r>
            <a:r>
              <a:rPr lang="id-ID"/>
              <a:t>) </a:t>
            </a:r>
            <a:r>
              <a:rPr lang="en-US"/>
              <a:t>has a specific position and function, recognized according to the following titles: Tatalide, Seke Kenkang, Matobo, Mandora and Mondoreso. </a:t>
            </a:r>
            <a:endParaRPr lang="id-ID"/>
          </a:p>
          <a:p>
            <a:pPr algn="just">
              <a:spcBef>
                <a:spcPct val="50000"/>
              </a:spcBef>
            </a:pPr>
            <a:r>
              <a:rPr lang="en-US" b="1"/>
              <a:t>Tatalide</a:t>
            </a:r>
            <a:r>
              <a:rPr lang="en-US"/>
              <a:t> means members whose task is to hold a talontong (a stick used to keep seke in an upright position) and shake it to keep fish that have been caught inside of the seke so that they do not escape. </a:t>
            </a:r>
            <a:endParaRPr lang="id-ID"/>
          </a:p>
          <a:p>
            <a:pPr algn="just">
              <a:spcBef>
                <a:spcPct val="50000"/>
              </a:spcBef>
            </a:pPr>
            <a:r>
              <a:rPr lang="en-US" b="1"/>
              <a:t>Seke Kengkang</a:t>
            </a:r>
            <a:r>
              <a:rPr lang="en-US"/>
              <a:t> refers to members who have to put seke into the sea, following the command of the seke operation leader. </a:t>
            </a:r>
            <a:endParaRPr lang="id-ID"/>
          </a:p>
          <a:p>
            <a:pPr algn="just">
              <a:spcBef>
                <a:spcPct val="50000"/>
              </a:spcBef>
            </a:pPr>
            <a:r>
              <a:rPr lang="en-US" b="1"/>
              <a:t>Matobo</a:t>
            </a:r>
            <a:r>
              <a:rPr lang="en-US"/>
              <a:t> are members who must dive and see the positions of schooling fish before the seke is put into the sea. </a:t>
            </a:r>
            <a:endParaRPr lang="id-ID"/>
          </a:p>
          <a:p>
            <a:pPr algn="just">
              <a:spcBef>
                <a:spcPct val="50000"/>
              </a:spcBef>
            </a:pPr>
            <a:r>
              <a:rPr lang="en-US" b="1"/>
              <a:t>Mandora</a:t>
            </a:r>
            <a:r>
              <a:rPr lang="en-US"/>
              <a:t> are members who distribute the fish catch among members. </a:t>
            </a:r>
            <a:endParaRPr lang="id-ID"/>
          </a:p>
          <a:p>
            <a:pPr algn="just">
              <a:spcBef>
                <a:spcPct val="50000"/>
              </a:spcBef>
            </a:pPr>
            <a:r>
              <a:rPr lang="en-US" b="1"/>
              <a:t>Mendoreso</a:t>
            </a:r>
            <a:r>
              <a:rPr lang="en-US"/>
              <a:t> are the treasurers of seke organizations. Each member of a seke group will receive a different portion of the harvested fish according to their status </a:t>
            </a:r>
            <a:endParaRPr lang="en-GB"/>
          </a:p>
        </p:txBody>
      </p:sp>
      <p:sp>
        <p:nvSpPr>
          <p:cNvPr id="193541" name="Text Box 5"/>
          <p:cNvSpPr txBox="1">
            <a:spLocks noChangeArrowheads="1"/>
          </p:cNvSpPr>
          <p:nvPr/>
        </p:nvSpPr>
        <p:spPr bwMode="auto">
          <a:xfrm>
            <a:off x="2514600" y="685800"/>
            <a:ext cx="3962400" cy="366713"/>
          </a:xfrm>
          <a:prstGeom prst="rect">
            <a:avLst/>
          </a:prstGeom>
          <a:noFill/>
          <a:ln w="12700" cap="sq">
            <a:noFill/>
            <a:miter lim="800000"/>
            <a:headEnd type="none" w="sm" len="sm"/>
            <a:tailEnd type="none" w="sm" len="sm"/>
          </a:ln>
          <a:effectLst/>
        </p:spPr>
        <p:txBody>
          <a:bodyPr>
            <a:spAutoFit/>
          </a:bodyPr>
          <a:lstStyle/>
          <a:p>
            <a:pPr algn="ctr">
              <a:spcBef>
                <a:spcPct val="50000"/>
              </a:spcBef>
            </a:pPr>
            <a:r>
              <a:rPr lang="id-ID" b="1"/>
              <a:t>Posisi dan Fungsi Anggota Seke </a:t>
            </a:r>
            <a:endParaRPr lang="en-GB"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6" name="Text Box 4"/>
          <p:cNvSpPr txBox="1">
            <a:spLocks noChangeArrowheads="1"/>
          </p:cNvSpPr>
          <p:nvPr/>
        </p:nvSpPr>
        <p:spPr bwMode="auto">
          <a:xfrm>
            <a:off x="838200" y="990600"/>
            <a:ext cx="3962400" cy="457200"/>
          </a:xfrm>
          <a:prstGeom prst="rect">
            <a:avLst/>
          </a:prstGeom>
          <a:noFill/>
          <a:ln w="9525">
            <a:noFill/>
            <a:miter lim="800000"/>
            <a:headEnd/>
            <a:tailEnd/>
          </a:ln>
          <a:effectLst/>
        </p:spPr>
        <p:txBody>
          <a:bodyPr>
            <a:spAutoFit/>
          </a:bodyPr>
          <a:lstStyle/>
          <a:p>
            <a:pPr eaLnBrk="0" hangingPunct="0">
              <a:spcBef>
                <a:spcPct val="50000"/>
              </a:spcBef>
            </a:pPr>
            <a:r>
              <a:rPr lang="de-DE" sz="2400" b="1">
                <a:latin typeface="Times New Roman" pitchFamily="18" charset="0"/>
              </a:rPr>
              <a:t>K</a:t>
            </a:r>
            <a:r>
              <a:rPr lang="id-ID" sz="2400" b="1">
                <a:latin typeface="Times New Roman" pitchFamily="18" charset="0"/>
              </a:rPr>
              <a:t>LASIFIKASI................</a:t>
            </a:r>
            <a:endParaRPr lang="de-DE" sz="2400" b="1">
              <a:latin typeface="Times New Roman" pitchFamily="18" charset="0"/>
            </a:endParaRPr>
          </a:p>
        </p:txBody>
      </p:sp>
      <p:sp>
        <p:nvSpPr>
          <p:cNvPr id="172063" name="Text Box 31"/>
          <p:cNvSpPr txBox="1">
            <a:spLocks noChangeArrowheads="1"/>
          </p:cNvSpPr>
          <p:nvPr/>
        </p:nvSpPr>
        <p:spPr bwMode="auto">
          <a:xfrm>
            <a:off x="838200" y="1752600"/>
            <a:ext cx="7086600" cy="3252788"/>
          </a:xfrm>
          <a:prstGeom prst="rect">
            <a:avLst/>
          </a:prstGeom>
          <a:noFill/>
          <a:ln w="12700" cap="sq">
            <a:noFill/>
            <a:miter lim="800000"/>
            <a:headEnd type="none" w="sm" len="sm"/>
            <a:tailEnd type="none" w="sm" len="sm"/>
          </a:ln>
          <a:effectLst/>
        </p:spPr>
        <p:txBody>
          <a:bodyPr>
            <a:spAutoFit/>
          </a:bodyPr>
          <a:lstStyle/>
          <a:p>
            <a:pPr algn="just">
              <a:spcBef>
                <a:spcPct val="50000"/>
              </a:spcBef>
            </a:pPr>
            <a:r>
              <a:rPr lang="id-ID">
                <a:solidFill>
                  <a:srgbClr val="0000FF"/>
                </a:solidFill>
              </a:rPr>
              <a:t>Public goods</a:t>
            </a:r>
            <a:r>
              <a:rPr lang="id-ID"/>
              <a:t>: sumberdaya alam/komoditas/barang yang memiliki excludability dan subtractability rendah. Contoh: cahaya matahari</a:t>
            </a:r>
          </a:p>
          <a:p>
            <a:pPr algn="just">
              <a:spcBef>
                <a:spcPct val="50000"/>
              </a:spcBef>
            </a:pPr>
            <a:r>
              <a:rPr lang="id-ID">
                <a:solidFill>
                  <a:srgbClr val="0000FF"/>
                </a:solidFill>
              </a:rPr>
              <a:t>Private Goods</a:t>
            </a:r>
            <a:r>
              <a:rPr lang="id-ID"/>
              <a:t>: sumberdaya alam/komoditas/barang yang memiliki excludability dan subtractability tinggi. Contoh sawah, rumah pribadi</a:t>
            </a:r>
          </a:p>
          <a:p>
            <a:pPr algn="just">
              <a:spcBef>
                <a:spcPct val="50000"/>
              </a:spcBef>
            </a:pPr>
            <a:r>
              <a:rPr lang="id-ID">
                <a:solidFill>
                  <a:srgbClr val="0000FF"/>
                </a:solidFill>
              </a:rPr>
              <a:t>Commons-pool resources</a:t>
            </a:r>
            <a:r>
              <a:rPr lang="id-ID"/>
              <a:t>: sumberdaya alam/komoditas/barang yang memiliki excludability rendah dan subtractability tinggi. Contoh: hutan, laut, air tanah, air permukaan, padang gembala dll</a:t>
            </a:r>
          </a:p>
          <a:p>
            <a:pPr algn="just">
              <a:spcBef>
                <a:spcPct val="50000"/>
              </a:spcBef>
            </a:pPr>
            <a:r>
              <a:rPr lang="id-ID">
                <a:solidFill>
                  <a:srgbClr val="0000FF"/>
                </a:solidFill>
              </a:rPr>
              <a:t>Club goods</a:t>
            </a:r>
            <a:r>
              <a:rPr lang="id-ID"/>
              <a:t>: sumberdaya alam/komoditas/barang yang memiliki excludability tinggi dan subtractability rendah. Contoh: udara dalam ruangan</a:t>
            </a: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60" name="Text Box 4"/>
          <p:cNvSpPr txBox="1">
            <a:spLocks noChangeArrowheads="1"/>
          </p:cNvSpPr>
          <p:nvPr/>
        </p:nvSpPr>
        <p:spPr bwMode="auto">
          <a:xfrm>
            <a:off x="838200" y="1143000"/>
            <a:ext cx="6096000" cy="396875"/>
          </a:xfrm>
          <a:prstGeom prst="rect">
            <a:avLst/>
          </a:prstGeom>
          <a:noFill/>
          <a:ln w="9525">
            <a:noFill/>
            <a:miter lim="800000"/>
            <a:headEnd/>
            <a:tailEnd/>
          </a:ln>
          <a:effectLst/>
        </p:spPr>
        <p:txBody>
          <a:bodyPr>
            <a:spAutoFit/>
          </a:bodyPr>
          <a:lstStyle/>
          <a:p>
            <a:pPr eaLnBrk="0" hangingPunct="0">
              <a:spcBef>
                <a:spcPct val="50000"/>
              </a:spcBef>
            </a:pPr>
            <a:r>
              <a:rPr lang="id-ID" sz="2000" b="1">
                <a:latin typeface="Times New Roman" pitchFamily="18" charset="0"/>
              </a:rPr>
              <a:t>KARAKTERISTIK COMMONS-POOL RESOURCS</a:t>
            </a:r>
            <a:endParaRPr lang="de-DE" sz="2000" b="1">
              <a:latin typeface="Times New Roman" pitchFamily="18" charset="0"/>
            </a:endParaRPr>
          </a:p>
        </p:txBody>
      </p:sp>
      <p:sp>
        <p:nvSpPr>
          <p:cNvPr id="173062" name="Text Box 6"/>
          <p:cNvSpPr txBox="1">
            <a:spLocks noChangeArrowheads="1"/>
          </p:cNvSpPr>
          <p:nvPr/>
        </p:nvSpPr>
        <p:spPr bwMode="auto">
          <a:xfrm>
            <a:off x="828675" y="1905000"/>
            <a:ext cx="865188" cy="396875"/>
          </a:xfrm>
          <a:prstGeom prst="rect">
            <a:avLst/>
          </a:prstGeom>
          <a:noFill/>
          <a:ln w="9525">
            <a:noFill/>
            <a:miter lim="800000"/>
            <a:headEnd/>
            <a:tailEnd/>
          </a:ln>
          <a:effectLst/>
        </p:spPr>
        <p:txBody>
          <a:bodyPr>
            <a:spAutoFit/>
          </a:bodyPr>
          <a:lstStyle/>
          <a:p>
            <a:pPr marL="2332038" indent="-2332038" eaLnBrk="0" hangingPunct="0">
              <a:spcBef>
                <a:spcPct val="50000"/>
              </a:spcBef>
            </a:pPr>
            <a:r>
              <a:rPr lang="de-DE" sz="2000">
                <a:latin typeface="Times New Roman" pitchFamily="18" charset="0"/>
              </a:rPr>
              <a:t>CPRs</a:t>
            </a:r>
          </a:p>
        </p:txBody>
      </p:sp>
      <p:sp>
        <p:nvSpPr>
          <p:cNvPr id="173063" name="Text Box 7"/>
          <p:cNvSpPr txBox="1">
            <a:spLocks noChangeArrowheads="1"/>
          </p:cNvSpPr>
          <p:nvPr/>
        </p:nvSpPr>
        <p:spPr bwMode="auto">
          <a:xfrm>
            <a:off x="1981200" y="3057525"/>
            <a:ext cx="5976938" cy="701675"/>
          </a:xfrm>
          <a:prstGeom prst="rect">
            <a:avLst/>
          </a:prstGeom>
          <a:noFill/>
          <a:ln w="9525">
            <a:noFill/>
            <a:miter lim="800000"/>
            <a:headEnd/>
            <a:tailEnd/>
          </a:ln>
          <a:effectLst/>
        </p:spPr>
        <p:txBody>
          <a:bodyPr>
            <a:spAutoFit/>
          </a:bodyPr>
          <a:lstStyle/>
          <a:p>
            <a:pPr marL="1889125" indent="-1889125" eaLnBrk="0" hangingPunct="0">
              <a:spcBef>
                <a:spcPct val="50000"/>
              </a:spcBef>
              <a:tabLst>
                <a:tab pos="1798638" algn="l"/>
              </a:tabLst>
            </a:pPr>
            <a:r>
              <a:rPr lang="de-DE" sz="2000">
                <a:latin typeface="Times New Roman" pitchFamily="18" charset="0"/>
              </a:rPr>
              <a:t>Resource Unit </a:t>
            </a:r>
            <a:r>
              <a:rPr lang="de-DE" sz="2000">
                <a:latin typeface="Times New Roman" pitchFamily="18" charset="0"/>
                <a:cs typeface="Times New Roman" pitchFamily="18" charset="0"/>
              </a:rPr>
              <a:t>→ 	sesuatu yang dapat diekstraks atau diambil dari suatu CPRs </a:t>
            </a:r>
          </a:p>
        </p:txBody>
      </p:sp>
      <p:sp>
        <p:nvSpPr>
          <p:cNvPr id="173064" name="Text Box 8"/>
          <p:cNvSpPr txBox="1">
            <a:spLocks noChangeArrowheads="1"/>
          </p:cNvSpPr>
          <p:nvPr/>
        </p:nvSpPr>
        <p:spPr bwMode="auto">
          <a:xfrm>
            <a:off x="1981200" y="1905000"/>
            <a:ext cx="6121400" cy="1006475"/>
          </a:xfrm>
          <a:prstGeom prst="rect">
            <a:avLst/>
          </a:prstGeom>
          <a:noFill/>
          <a:ln w="9525">
            <a:noFill/>
            <a:miter lim="800000"/>
            <a:headEnd/>
            <a:tailEnd/>
          </a:ln>
          <a:effectLst/>
        </p:spPr>
        <p:txBody>
          <a:bodyPr>
            <a:spAutoFit/>
          </a:bodyPr>
          <a:lstStyle/>
          <a:p>
            <a:pPr marL="2239963" indent="-2239963" eaLnBrk="0" hangingPunct="0">
              <a:spcBef>
                <a:spcPct val="50000"/>
              </a:spcBef>
            </a:pPr>
            <a:r>
              <a:rPr lang="de-DE" sz="2000">
                <a:latin typeface="Times New Roman" pitchFamily="18" charset="0"/>
              </a:rPr>
              <a:t>Resource Systems </a:t>
            </a:r>
            <a:r>
              <a:rPr lang="de-DE" sz="2000">
                <a:latin typeface="Times New Roman" pitchFamily="18" charset="0"/>
                <a:cs typeface="Times New Roman" pitchFamily="18" charset="0"/>
              </a:rPr>
              <a:t>→ kemampuan ekosystems memproduksi resource unit, atau tempat dimana resource unit berada</a:t>
            </a:r>
          </a:p>
        </p:txBody>
      </p:sp>
      <p:sp>
        <p:nvSpPr>
          <p:cNvPr id="173065" name="Line 9"/>
          <p:cNvSpPr>
            <a:spLocks noChangeShapeType="1"/>
          </p:cNvSpPr>
          <p:nvPr/>
        </p:nvSpPr>
        <p:spPr bwMode="auto">
          <a:xfrm>
            <a:off x="1693863" y="2120900"/>
            <a:ext cx="287337" cy="0"/>
          </a:xfrm>
          <a:prstGeom prst="line">
            <a:avLst/>
          </a:prstGeom>
          <a:noFill/>
          <a:ln w="9525">
            <a:solidFill>
              <a:schemeClr val="tx1"/>
            </a:solidFill>
            <a:round/>
            <a:headEnd/>
            <a:tailEnd type="triangle" w="med" len="med"/>
          </a:ln>
          <a:effectLst/>
        </p:spPr>
        <p:txBody>
          <a:bodyPr/>
          <a:lstStyle/>
          <a:p>
            <a:endParaRPr lang="en-US"/>
          </a:p>
        </p:txBody>
      </p:sp>
      <p:sp>
        <p:nvSpPr>
          <p:cNvPr id="173066" name="Line 10"/>
          <p:cNvSpPr>
            <a:spLocks noChangeShapeType="1"/>
          </p:cNvSpPr>
          <p:nvPr/>
        </p:nvSpPr>
        <p:spPr bwMode="auto">
          <a:xfrm>
            <a:off x="1620838" y="2193925"/>
            <a:ext cx="360362" cy="1079500"/>
          </a:xfrm>
          <a:prstGeom prst="line">
            <a:avLst/>
          </a:prstGeom>
          <a:noFill/>
          <a:ln w="9525">
            <a:solidFill>
              <a:schemeClr val="tx1"/>
            </a:solidFill>
            <a:round/>
            <a:headEnd/>
            <a:tailEnd type="triangle" w="med" len="med"/>
          </a:ln>
          <a:effectLst/>
        </p:spPr>
        <p:txBody>
          <a:bodyPr/>
          <a:lstStyle/>
          <a:p>
            <a:endParaRPr lang="en-US"/>
          </a:p>
        </p:txBody>
      </p:sp>
      <p:sp>
        <p:nvSpPr>
          <p:cNvPr id="173068" name="Text Box 12"/>
          <p:cNvSpPr txBox="1">
            <a:spLocks noChangeArrowheads="1"/>
          </p:cNvSpPr>
          <p:nvPr/>
        </p:nvSpPr>
        <p:spPr bwMode="auto">
          <a:xfrm>
            <a:off x="4343400" y="3962400"/>
            <a:ext cx="1511300" cy="396875"/>
          </a:xfrm>
          <a:prstGeom prst="rect">
            <a:avLst/>
          </a:prstGeom>
          <a:noFill/>
          <a:ln w="9525">
            <a:noFill/>
            <a:miter lim="800000"/>
            <a:headEnd/>
            <a:tailEnd/>
          </a:ln>
          <a:effectLst/>
        </p:spPr>
        <p:txBody>
          <a:bodyPr>
            <a:spAutoFit/>
          </a:bodyPr>
          <a:lstStyle/>
          <a:p>
            <a:pPr eaLnBrk="0" hangingPunct="0">
              <a:spcBef>
                <a:spcPct val="50000"/>
              </a:spcBef>
            </a:pPr>
            <a:r>
              <a:rPr lang="de-DE" sz="2000">
                <a:latin typeface="Times New Roman" pitchFamily="18" charset="0"/>
              </a:rPr>
              <a:t>Subtractable </a:t>
            </a:r>
            <a:endParaRPr lang="en-US" sz="2000">
              <a:latin typeface="Times New Roman" pitchFamily="18" charset="0"/>
            </a:endParaRPr>
          </a:p>
        </p:txBody>
      </p:sp>
      <p:sp>
        <p:nvSpPr>
          <p:cNvPr id="173069" name="Text Box 13"/>
          <p:cNvSpPr txBox="1">
            <a:spLocks noChangeArrowheads="1"/>
          </p:cNvSpPr>
          <p:nvPr/>
        </p:nvSpPr>
        <p:spPr bwMode="auto">
          <a:xfrm>
            <a:off x="4343400" y="4538663"/>
            <a:ext cx="1871663" cy="396875"/>
          </a:xfrm>
          <a:prstGeom prst="rect">
            <a:avLst/>
          </a:prstGeom>
          <a:noFill/>
          <a:ln w="9525">
            <a:noFill/>
            <a:miter lim="800000"/>
            <a:headEnd/>
            <a:tailEnd/>
          </a:ln>
          <a:effectLst/>
        </p:spPr>
        <p:txBody>
          <a:bodyPr>
            <a:spAutoFit/>
          </a:bodyPr>
          <a:lstStyle/>
          <a:p>
            <a:pPr eaLnBrk="0" hangingPunct="0">
              <a:spcBef>
                <a:spcPct val="50000"/>
              </a:spcBef>
            </a:pPr>
            <a:r>
              <a:rPr lang="de-DE" sz="2000">
                <a:latin typeface="Times New Roman" pitchFamily="18" charset="0"/>
              </a:rPr>
              <a:t>Non Excludable  </a:t>
            </a:r>
            <a:endParaRPr lang="en-US" sz="2000">
              <a:latin typeface="Times New Roman" pitchFamily="18" charset="0"/>
            </a:endParaRPr>
          </a:p>
        </p:txBody>
      </p:sp>
      <p:sp>
        <p:nvSpPr>
          <p:cNvPr id="173070" name="Line 14"/>
          <p:cNvSpPr>
            <a:spLocks noChangeShapeType="1"/>
          </p:cNvSpPr>
          <p:nvPr/>
        </p:nvSpPr>
        <p:spPr bwMode="auto">
          <a:xfrm>
            <a:off x="2743200" y="4191000"/>
            <a:ext cx="1571625" cy="0"/>
          </a:xfrm>
          <a:prstGeom prst="line">
            <a:avLst/>
          </a:prstGeom>
          <a:noFill/>
          <a:ln w="9525">
            <a:solidFill>
              <a:schemeClr val="tx1"/>
            </a:solidFill>
            <a:round/>
            <a:headEnd/>
            <a:tailEnd type="triangle" w="med" len="med"/>
          </a:ln>
          <a:effectLst/>
        </p:spPr>
        <p:txBody>
          <a:bodyPr/>
          <a:lstStyle/>
          <a:p>
            <a:endParaRPr lang="en-US"/>
          </a:p>
        </p:txBody>
      </p:sp>
      <p:sp>
        <p:nvSpPr>
          <p:cNvPr id="173072" name="Line 16"/>
          <p:cNvSpPr>
            <a:spLocks noChangeShapeType="1"/>
          </p:cNvSpPr>
          <p:nvPr/>
        </p:nvSpPr>
        <p:spPr bwMode="auto">
          <a:xfrm>
            <a:off x="2743200" y="4724400"/>
            <a:ext cx="1579563" cy="0"/>
          </a:xfrm>
          <a:prstGeom prst="line">
            <a:avLst/>
          </a:prstGeom>
          <a:noFill/>
          <a:ln w="9525">
            <a:solidFill>
              <a:schemeClr val="tx1"/>
            </a:solidFill>
            <a:round/>
            <a:headEnd/>
            <a:tailEnd type="triangle" w="med" len="med"/>
          </a:ln>
          <a:effectLst/>
        </p:spPr>
        <p:txBody>
          <a:bodyPr/>
          <a:lstStyle/>
          <a:p>
            <a:endParaRPr lang="en-US"/>
          </a:p>
        </p:txBody>
      </p:sp>
      <p:sp>
        <p:nvSpPr>
          <p:cNvPr id="173074" name="Line 18"/>
          <p:cNvSpPr>
            <a:spLocks noChangeShapeType="1"/>
          </p:cNvSpPr>
          <p:nvPr/>
        </p:nvSpPr>
        <p:spPr bwMode="auto">
          <a:xfrm>
            <a:off x="2743200" y="3429000"/>
            <a:ext cx="0" cy="1295400"/>
          </a:xfrm>
          <a:prstGeom prst="line">
            <a:avLst/>
          </a:prstGeom>
          <a:noFill/>
          <a:ln w="12700" cap="sq">
            <a:solidFill>
              <a:schemeClr val="tx1"/>
            </a:solidFill>
            <a:round/>
            <a:headEnd type="none" w="sm" len="sm"/>
            <a:tailEnd type="none" w="sm" len="sm"/>
          </a:ln>
          <a:effec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4" name="Text Box 4"/>
          <p:cNvSpPr txBox="1">
            <a:spLocks noChangeArrowheads="1"/>
          </p:cNvSpPr>
          <p:nvPr/>
        </p:nvSpPr>
        <p:spPr bwMode="auto">
          <a:xfrm>
            <a:off x="838200" y="1143000"/>
            <a:ext cx="6096000" cy="396875"/>
          </a:xfrm>
          <a:prstGeom prst="rect">
            <a:avLst/>
          </a:prstGeom>
          <a:noFill/>
          <a:ln w="9525">
            <a:noFill/>
            <a:miter lim="800000"/>
            <a:headEnd/>
            <a:tailEnd/>
          </a:ln>
          <a:effectLst/>
        </p:spPr>
        <p:txBody>
          <a:bodyPr>
            <a:spAutoFit/>
          </a:bodyPr>
          <a:lstStyle/>
          <a:p>
            <a:pPr eaLnBrk="0" hangingPunct="0">
              <a:spcBef>
                <a:spcPct val="50000"/>
              </a:spcBef>
            </a:pPr>
            <a:r>
              <a:rPr lang="id-ID" sz="2000" b="1">
                <a:latin typeface="Times New Roman" pitchFamily="18" charset="0"/>
              </a:rPr>
              <a:t>KARAKTERISTIK...............</a:t>
            </a:r>
            <a:endParaRPr lang="de-DE" sz="2000" b="1">
              <a:latin typeface="Times New Roman" pitchFamily="18" charset="0"/>
            </a:endParaRPr>
          </a:p>
        </p:txBody>
      </p:sp>
      <p:sp>
        <p:nvSpPr>
          <p:cNvPr id="174085" name="Text Box 5"/>
          <p:cNvSpPr txBox="1">
            <a:spLocks noChangeArrowheads="1"/>
          </p:cNvSpPr>
          <p:nvPr/>
        </p:nvSpPr>
        <p:spPr bwMode="auto">
          <a:xfrm>
            <a:off x="838200" y="1828800"/>
            <a:ext cx="7162800" cy="701675"/>
          </a:xfrm>
          <a:prstGeom prst="rect">
            <a:avLst/>
          </a:prstGeom>
          <a:noFill/>
          <a:ln w="9525">
            <a:noFill/>
            <a:miter lim="800000"/>
            <a:headEnd/>
            <a:tailEnd/>
          </a:ln>
          <a:effectLst/>
        </p:spPr>
        <p:txBody>
          <a:bodyPr>
            <a:spAutoFit/>
          </a:bodyPr>
          <a:lstStyle/>
          <a:p>
            <a:pPr algn="just" eaLnBrk="0" hangingPunct="0">
              <a:spcBef>
                <a:spcPct val="50000"/>
              </a:spcBef>
            </a:pPr>
            <a:r>
              <a:rPr lang="de-DE" sz="2000">
                <a:latin typeface="Times New Roman" pitchFamily="18" charset="0"/>
              </a:rPr>
              <a:t>Non Excludable</a:t>
            </a:r>
            <a:r>
              <a:rPr lang="id-ID" sz="2000">
                <a:latin typeface="Times New Roman" pitchFamily="18" charset="0"/>
              </a:rPr>
              <a:t>: karena sangat besar sehingga biaya untuk membatasi akses orang lain sangat mahal.</a:t>
            </a:r>
            <a:r>
              <a:rPr lang="de-DE" sz="2000">
                <a:latin typeface="Times New Roman" pitchFamily="18" charset="0"/>
              </a:rPr>
              <a:t> </a:t>
            </a:r>
            <a:endParaRPr lang="en-US" sz="2000">
              <a:latin typeface="Times New Roman" pitchFamily="18" charset="0"/>
            </a:endParaRPr>
          </a:p>
        </p:txBody>
      </p:sp>
      <p:sp>
        <p:nvSpPr>
          <p:cNvPr id="174086" name="Text Box 6"/>
          <p:cNvSpPr txBox="1">
            <a:spLocks noChangeArrowheads="1"/>
          </p:cNvSpPr>
          <p:nvPr/>
        </p:nvSpPr>
        <p:spPr bwMode="auto">
          <a:xfrm>
            <a:off x="838200" y="2667000"/>
            <a:ext cx="7162800" cy="701675"/>
          </a:xfrm>
          <a:prstGeom prst="rect">
            <a:avLst/>
          </a:prstGeom>
          <a:noFill/>
          <a:ln w="9525">
            <a:noFill/>
            <a:miter lim="800000"/>
            <a:headEnd/>
            <a:tailEnd/>
          </a:ln>
          <a:effectLst/>
        </p:spPr>
        <p:txBody>
          <a:bodyPr>
            <a:spAutoFit/>
          </a:bodyPr>
          <a:lstStyle/>
          <a:p>
            <a:pPr algn="just" eaLnBrk="0" hangingPunct="0">
              <a:spcBef>
                <a:spcPct val="50000"/>
              </a:spcBef>
            </a:pPr>
            <a:r>
              <a:rPr lang="id-ID" sz="2000">
                <a:latin typeface="Times New Roman" pitchFamily="18" charset="0"/>
              </a:rPr>
              <a:t>Mungkinkah memagari laut, hutan, pantai dll agar orang lain tidak bisa masuk?</a:t>
            </a:r>
            <a:endParaRPr lang="en-US" sz="2000">
              <a:latin typeface="Times New Roman" pitchFamily="18" charset="0"/>
            </a:endParaRPr>
          </a:p>
        </p:txBody>
      </p:sp>
      <p:sp>
        <p:nvSpPr>
          <p:cNvPr id="174087" name="Text Box 7"/>
          <p:cNvSpPr txBox="1">
            <a:spLocks noChangeArrowheads="1"/>
          </p:cNvSpPr>
          <p:nvPr/>
        </p:nvSpPr>
        <p:spPr bwMode="auto">
          <a:xfrm>
            <a:off x="838200" y="3505200"/>
            <a:ext cx="7162800" cy="1311275"/>
          </a:xfrm>
          <a:prstGeom prst="rect">
            <a:avLst/>
          </a:prstGeom>
          <a:noFill/>
          <a:ln w="9525">
            <a:noFill/>
            <a:miter lim="800000"/>
            <a:headEnd/>
            <a:tailEnd/>
          </a:ln>
          <a:effectLst/>
        </p:spPr>
        <p:txBody>
          <a:bodyPr>
            <a:spAutoFit/>
          </a:bodyPr>
          <a:lstStyle/>
          <a:p>
            <a:pPr algn="just" eaLnBrk="0" hangingPunct="0">
              <a:spcBef>
                <a:spcPct val="50000"/>
              </a:spcBef>
            </a:pPr>
            <a:r>
              <a:rPr lang="id-ID" sz="2000">
                <a:latin typeface="Times New Roman" pitchFamily="18" charset="0"/>
              </a:rPr>
              <a:t>Subtractable dan non excludable merupakan dua karakteristik penting CPRs yang harus diperhatikan dalam pengelolaan CPRs. Kesalahan pengelolaan akan membawa pada pengurasan (depletion) atau degradasi.</a:t>
            </a:r>
            <a:endParaRPr lang="en-US" sz="2000">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8" name="Text Box 4"/>
          <p:cNvSpPr txBox="1">
            <a:spLocks noChangeArrowheads="1"/>
          </p:cNvSpPr>
          <p:nvPr/>
        </p:nvSpPr>
        <p:spPr bwMode="auto">
          <a:xfrm>
            <a:off x="3276600" y="609600"/>
            <a:ext cx="2362200" cy="396875"/>
          </a:xfrm>
          <a:prstGeom prst="rect">
            <a:avLst/>
          </a:prstGeom>
          <a:noFill/>
          <a:ln w="9525">
            <a:noFill/>
            <a:miter lim="800000"/>
            <a:headEnd/>
            <a:tailEnd/>
          </a:ln>
          <a:effectLst/>
        </p:spPr>
        <p:txBody>
          <a:bodyPr>
            <a:spAutoFit/>
          </a:bodyPr>
          <a:lstStyle/>
          <a:p>
            <a:pPr algn="ctr" eaLnBrk="0" hangingPunct="0">
              <a:spcBef>
                <a:spcPct val="50000"/>
              </a:spcBef>
            </a:pPr>
            <a:r>
              <a:rPr lang="id-ID" sz="2000" b="1">
                <a:latin typeface="Times New Roman" pitchFamily="18" charset="0"/>
              </a:rPr>
              <a:t>PROBLEM CPRs</a:t>
            </a:r>
            <a:endParaRPr lang="de-DE" sz="2000" b="1">
              <a:latin typeface="Times New Roman" pitchFamily="18" charset="0"/>
            </a:endParaRPr>
          </a:p>
        </p:txBody>
      </p:sp>
      <p:sp>
        <p:nvSpPr>
          <p:cNvPr id="180229" name="Text Box 5"/>
          <p:cNvSpPr txBox="1">
            <a:spLocks noChangeArrowheads="1"/>
          </p:cNvSpPr>
          <p:nvPr/>
        </p:nvSpPr>
        <p:spPr bwMode="auto">
          <a:xfrm>
            <a:off x="990600" y="1371600"/>
            <a:ext cx="2438400" cy="336550"/>
          </a:xfrm>
          <a:prstGeom prst="rect">
            <a:avLst/>
          </a:prstGeom>
          <a:noFill/>
          <a:ln w="9525">
            <a:noFill/>
            <a:miter lim="800000"/>
            <a:headEnd/>
            <a:tailEnd/>
          </a:ln>
          <a:effectLst/>
        </p:spPr>
        <p:txBody>
          <a:bodyPr>
            <a:spAutoFit/>
          </a:bodyPr>
          <a:lstStyle/>
          <a:p>
            <a:pPr algn="ctr" eaLnBrk="0" hangingPunct="0">
              <a:spcBef>
                <a:spcPct val="50000"/>
              </a:spcBef>
            </a:pPr>
            <a:r>
              <a:rPr lang="id-ID" sz="1600">
                <a:latin typeface="Times New Roman" pitchFamily="18" charset="0"/>
              </a:rPr>
              <a:t>Appropriation Problem</a:t>
            </a:r>
            <a:endParaRPr lang="de-DE" sz="1600">
              <a:latin typeface="Times New Roman" pitchFamily="18" charset="0"/>
            </a:endParaRPr>
          </a:p>
        </p:txBody>
      </p:sp>
      <p:sp>
        <p:nvSpPr>
          <p:cNvPr id="180230" name="Text Box 6"/>
          <p:cNvSpPr txBox="1">
            <a:spLocks noChangeArrowheads="1"/>
          </p:cNvSpPr>
          <p:nvPr/>
        </p:nvSpPr>
        <p:spPr bwMode="auto">
          <a:xfrm>
            <a:off x="5410200" y="1371600"/>
            <a:ext cx="1981200" cy="336550"/>
          </a:xfrm>
          <a:prstGeom prst="rect">
            <a:avLst/>
          </a:prstGeom>
          <a:noFill/>
          <a:ln w="9525">
            <a:noFill/>
            <a:miter lim="800000"/>
            <a:headEnd/>
            <a:tailEnd/>
          </a:ln>
          <a:effectLst/>
        </p:spPr>
        <p:txBody>
          <a:bodyPr>
            <a:spAutoFit/>
          </a:bodyPr>
          <a:lstStyle/>
          <a:p>
            <a:pPr algn="ctr" eaLnBrk="0" hangingPunct="0">
              <a:spcBef>
                <a:spcPct val="50000"/>
              </a:spcBef>
            </a:pPr>
            <a:r>
              <a:rPr lang="id-ID" sz="1600">
                <a:latin typeface="Times New Roman" pitchFamily="18" charset="0"/>
              </a:rPr>
              <a:t>Provision Problem</a:t>
            </a:r>
            <a:endParaRPr lang="de-DE" sz="1600">
              <a:latin typeface="Times New Roman" pitchFamily="18" charset="0"/>
            </a:endParaRPr>
          </a:p>
        </p:txBody>
      </p:sp>
      <p:sp>
        <p:nvSpPr>
          <p:cNvPr id="180231" name="Line 7"/>
          <p:cNvSpPr>
            <a:spLocks noChangeShapeType="1"/>
          </p:cNvSpPr>
          <p:nvPr/>
        </p:nvSpPr>
        <p:spPr bwMode="auto">
          <a:xfrm flipH="1">
            <a:off x="2133600" y="1066800"/>
            <a:ext cx="2133600" cy="30480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180232" name="Line 8"/>
          <p:cNvSpPr>
            <a:spLocks noChangeShapeType="1"/>
          </p:cNvSpPr>
          <p:nvPr/>
        </p:nvSpPr>
        <p:spPr bwMode="auto">
          <a:xfrm>
            <a:off x="4343400" y="1066800"/>
            <a:ext cx="1981200" cy="30480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180233" name="Text Box 9"/>
          <p:cNvSpPr txBox="1">
            <a:spLocks noChangeArrowheads="1"/>
          </p:cNvSpPr>
          <p:nvPr/>
        </p:nvSpPr>
        <p:spPr bwMode="auto">
          <a:xfrm>
            <a:off x="381000" y="1828800"/>
            <a:ext cx="3657600" cy="581025"/>
          </a:xfrm>
          <a:prstGeom prst="rect">
            <a:avLst/>
          </a:prstGeom>
          <a:noFill/>
          <a:ln w="9525">
            <a:noFill/>
            <a:miter lim="800000"/>
            <a:headEnd/>
            <a:tailEnd/>
          </a:ln>
          <a:effectLst/>
        </p:spPr>
        <p:txBody>
          <a:bodyPr>
            <a:spAutoFit/>
          </a:bodyPr>
          <a:lstStyle/>
          <a:p>
            <a:pPr eaLnBrk="0" hangingPunct="0">
              <a:spcBef>
                <a:spcPct val="50000"/>
              </a:spcBef>
            </a:pPr>
            <a:r>
              <a:rPr lang="id-ID" sz="1600">
                <a:latin typeface="Times New Roman" pitchFamily="18" charset="0"/>
              </a:rPr>
              <a:t>Terkait dengan pemanfaatan CPRs yang non excludable dan subtractable</a:t>
            </a:r>
            <a:endParaRPr lang="de-DE" sz="1600">
              <a:latin typeface="Times New Roman" pitchFamily="18" charset="0"/>
            </a:endParaRPr>
          </a:p>
        </p:txBody>
      </p:sp>
      <p:sp>
        <p:nvSpPr>
          <p:cNvPr id="180239" name="Text Box 15"/>
          <p:cNvSpPr txBox="1">
            <a:spLocks noChangeArrowheads="1"/>
          </p:cNvSpPr>
          <p:nvPr/>
        </p:nvSpPr>
        <p:spPr bwMode="auto">
          <a:xfrm>
            <a:off x="4419600" y="1828800"/>
            <a:ext cx="4495800" cy="915988"/>
          </a:xfrm>
          <a:prstGeom prst="rect">
            <a:avLst/>
          </a:prstGeom>
          <a:noFill/>
          <a:ln w="9525">
            <a:noFill/>
            <a:miter lim="800000"/>
            <a:headEnd/>
            <a:tailEnd/>
          </a:ln>
          <a:effectLst/>
        </p:spPr>
        <p:txBody>
          <a:bodyPr>
            <a:spAutoFit/>
          </a:bodyPr>
          <a:lstStyle/>
          <a:p>
            <a:pPr eaLnBrk="0" hangingPunct="0">
              <a:spcBef>
                <a:spcPct val="50000"/>
              </a:spcBef>
            </a:pPr>
            <a:r>
              <a:rPr lang="id-ID">
                <a:latin typeface="Times New Roman" pitchFamily="18" charset="0"/>
              </a:rPr>
              <a:t>Terkait dengan pemeliharaan dan peningkatan kapasitas atau menghindari degradasi produksi CPRs</a:t>
            </a:r>
            <a:endParaRPr lang="de-DE">
              <a:latin typeface="Times New Roman" pitchFamily="18" charset="0"/>
            </a:endParaRPr>
          </a:p>
        </p:txBody>
      </p:sp>
      <p:sp>
        <p:nvSpPr>
          <p:cNvPr id="180242" name="Line 18"/>
          <p:cNvSpPr>
            <a:spLocks noChangeShapeType="1"/>
          </p:cNvSpPr>
          <p:nvPr/>
        </p:nvSpPr>
        <p:spPr bwMode="auto">
          <a:xfrm>
            <a:off x="6248400" y="1676400"/>
            <a:ext cx="0" cy="22860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180245" name="Text Box 21"/>
          <p:cNvSpPr txBox="1">
            <a:spLocks noChangeArrowheads="1"/>
          </p:cNvSpPr>
          <p:nvPr/>
        </p:nvSpPr>
        <p:spPr bwMode="auto">
          <a:xfrm>
            <a:off x="381000" y="2514600"/>
            <a:ext cx="3810000" cy="1069975"/>
          </a:xfrm>
          <a:prstGeom prst="rect">
            <a:avLst/>
          </a:prstGeom>
          <a:noFill/>
          <a:ln w="9525">
            <a:noFill/>
            <a:miter lim="800000"/>
            <a:headEnd/>
            <a:tailEnd/>
          </a:ln>
          <a:effectLst/>
        </p:spPr>
        <p:txBody>
          <a:bodyPr>
            <a:spAutoFit/>
          </a:bodyPr>
          <a:lstStyle/>
          <a:p>
            <a:pPr marL="342900" indent="-342900" eaLnBrk="0" hangingPunct="0">
              <a:spcBef>
                <a:spcPct val="50000"/>
              </a:spcBef>
              <a:buFontTx/>
              <a:buAutoNum type="arabicPeriod"/>
            </a:pPr>
            <a:r>
              <a:rPr lang="id-ID" sz="1600">
                <a:latin typeface="Times New Roman" pitchFamily="18" charset="0"/>
              </a:rPr>
              <a:t>Appropriation externalities: kegiatan pemanfaatan oleh seseorang dapat mengurangi manfaat yang bisa diambil orang lain</a:t>
            </a:r>
            <a:endParaRPr lang="de-DE" sz="1600">
              <a:latin typeface="Times New Roman" pitchFamily="18" charset="0"/>
            </a:endParaRPr>
          </a:p>
        </p:txBody>
      </p:sp>
      <p:sp>
        <p:nvSpPr>
          <p:cNvPr id="180246" name="Text Box 22"/>
          <p:cNvSpPr txBox="1">
            <a:spLocks noChangeArrowheads="1"/>
          </p:cNvSpPr>
          <p:nvPr/>
        </p:nvSpPr>
        <p:spPr bwMode="auto">
          <a:xfrm>
            <a:off x="381000" y="3581400"/>
            <a:ext cx="3810000" cy="825500"/>
          </a:xfrm>
          <a:prstGeom prst="rect">
            <a:avLst/>
          </a:prstGeom>
          <a:noFill/>
          <a:ln w="9525">
            <a:noFill/>
            <a:miter lim="800000"/>
            <a:headEnd/>
            <a:tailEnd/>
          </a:ln>
          <a:effectLst/>
        </p:spPr>
        <p:txBody>
          <a:bodyPr>
            <a:spAutoFit/>
          </a:bodyPr>
          <a:lstStyle/>
          <a:p>
            <a:pPr marL="342900" indent="-342900" eaLnBrk="0" hangingPunct="0">
              <a:spcBef>
                <a:spcPct val="50000"/>
              </a:spcBef>
              <a:buFontTx/>
              <a:buAutoNum type="arabicPeriod" startAt="2"/>
            </a:pPr>
            <a:r>
              <a:rPr lang="id-ID" sz="1600">
                <a:latin typeface="Times New Roman" pitchFamily="18" charset="0"/>
              </a:rPr>
              <a:t>Assigment Problems: ketidakmerataan alokasi manfaat CPRs yang dapat memicu konflik</a:t>
            </a:r>
            <a:endParaRPr lang="de-DE" sz="1600">
              <a:latin typeface="Times New Roman" pitchFamily="18" charset="0"/>
            </a:endParaRPr>
          </a:p>
        </p:txBody>
      </p:sp>
      <p:sp>
        <p:nvSpPr>
          <p:cNvPr id="180247" name="Text Box 23"/>
          <p:cNvSpPr txBox="1">
            <a:spLocks noChangeArrowheads="1"/>
          </p:cNvSpPr>
          <p:nvPr/>
        </p:nvSpPr>
        <p:spPr bwMode="auto">
          <a:xfrm>
            <a:off x="381000" y="4419600"/>
            <a:ext cx="3810000" cy="1314450"/>
          </a:xfrm>
          <a:prstGeom prst="rect">
            <a:avLst/>
          </a:prstGeom>
          <a:noFill/>
          <a:ln w="9525">
            <a:noFill/>
            <a:miter lim="800000"/>
            <a:headEnd/>
            <a:tailEnd/>
          </a:ln>
          <a:effectLst/>
        </p:spPr>
        <p:txBody>
          <a:bodyPr>
            <a:spAutoFit/>
          </a:bodyPr>
          <a:lstStyle/>
          <a:p>
            <a:pPr marL="342900" indent="-342900" eaLnBrk="0" hangingPunct="0">
              <a:spcBef>
                <a:spcPct val="50000"/>
              </a:spcBef>
              <a:buFontTx/>
              <a:buAutoNum type="arabicPeriod" startAt="3"/>
            </a:pPr>
            <a:r>
              <a:rPr lang="id-ID" sz="1600">
                <a:latin typeface="Times New Roman" pitchFamily="18" charset="0"/>
              </a:rPr>
              <a:t>Technological externalities: penggunaan suatu technologi oleh seorang user CPRs akan meningkatkan biaya penggunaan technologi lain yang dipakai user lain</a:t>
            </a:r>
            <a:endParaRPr lang="de-DE" sz="1600">
              <a:latin typeface="Times New Roman" pitchFamily="18" charset="0"/>
            </a:endParaRPr>
          </a:p>
        </p:txBody>
      </p:sp>
      <p:sp>
        <p:nvSpPr>
          <p:cNvPr id="180248" name="Text Box 24"/>
          <p:cNvSpPr txBox="1">
            <a:spLocks noChangeArrowheads="1"/>
          </p:cNvSpPr>
          <p:nvPr/>
        </p:nvSpPr>
        <p:spPr bwMode="auto">
          <a:xfrm>
            <a:off x="4419600" y="2743200"/>
            <a:ext cx="4419600" cy="1190625"/>
          </a:xfrm>
          <a:prstGeom prst="rect">
            <a:avLst/>
          </a:prstGeom>
          <a:noFill/>
          <a:ln w="9525">
            <a:noFill/>
            <a:miter lim="800000"/>
            <a:headEnd/>
            <a:tailEnd/>
          </a:ln>
          <a:effectLst/>
        </p:spPr>
        <p:txBody>
          <a:bodyPr>
            <a:spAutoFit/>
          </a:bodyPr>
          <a:lstStyle/>
          <a:p>
            <a:pPr marL="261938" indent="-261938" eaLnBrk="0" hangingPunct="0">
              <a:spcBef>
                <a:spcPct val="50000"/>
              </a:spcBef>
            </a:pPr>
            <a:r>
              <a:rPr lang="id-ID">
                <a:latin typeface="Times New Roman" pitchFamily="18" charset="0"/>
              </a:rPr>
              <a:t>1. Demand side: pemanfaatn CPRs melebihi kapasitas produksi akan menurunkan kemampuan produktivitas CPRs memenuhi kebutuhan pengguna</a:t>
            </a:r>
            <a:endParaRPr lang="de-DE">
              <a:latin typeface="Times New Roman" pitchFamily="18" charset="0"/>
            </a:endParaRPr>
          </a:p>
        </p:txBody>
      </p:sp>
      <p:sp>
        <p:nvSpPr>
          <p:cNvPr id="180249" name="Text Box 25"/>
          <p:cNvSpPr txBox="1">
            <a:spLocks noChangeArrowheads="1"/>
          </p:cNvSpPr>
          <p:nvPr/>
        </p:nvSpPr>
        <p:spPr bwMode="auto">
          <a:xfrm>
            <a:off x="4419600" y="3886200"/>
            <a:ext cx="4724400" cy="1190625"/>
          </a:xfrm>
          <a:prstGeom prst="rect">
            <a:avLst/>
          </a:prstGeom>
          <a:noFill/>
          <a:ln w="9525">
            <a:noFill/>
            <a:miter lim="800000"/>
            <a:headEnd/>
            <a:tailEnd/>
          </a:ln>
          <a:effectLst/>
        </p:spPr>
        <p:txBody>
          <a:bodyPr>
            <a:spAutoFit/>
          </a:bodyPr>
          <a:lstStyle/>
          <a:p>
            <a:pPr marL="261938" indent="-261938" eaLnBrk="0" hangingPunct="0">
              <a:spcBef>
                <a:spcPct val="50000"/>
              </a:spcBef>
            </a:pPr>
            <a:r>
              <a:rPr lang="id-ID">
                <a:latin typeface="Times New Roman" pitchFamily="18" charset="0"/>
              </a:rPr>
              <a:t>2. Supply side: setiap individu memiliki insentif untuk menjadi free rider, ingin mendapat manfaat dari CPRs tp tdk mau turut memelihara</a:t>
            </a:r>
            <a:endParaRPr lang="de-DE">
              <a:latin typeface="Times New Roman" pitchFamily="18" charset="0"/>
            </a:endParaRPr>
          </a:p>
        </p:txBody>
      </p:sp>
      <p:sp>
        <p:nvSpPr>
          <p:cNvPr id="180250" name="Text Box 26"/>
          <p:cNvSpPr txBox="1">
            <a:spLocks noChangeArrowheads="1"/>
          </p:cNvSpPr>
          <p:nvPr/>
        </p:nvSpPr>
        <p:spPr bwMode="auto">
          <a:xfrm>
            <a:off x="457200" y="5791200"/>
            <a:ext cx="3810000" cy="641350"/>
          </a:xfrm>
          <a:prstGeom prst="rect">
            <a:avLst/>
          </a:prstGeom>
          <a:noFill/>
          <a:ln w="9525">
            <a:noFill/>
            <a:miter lim="800000"/>
            <a:headEnd/>
            <a:tailEnd/>
          </a:ln>
          <a:effectLst/>
        </p:spPr>
        <p:txBody>
          <a:bodyPr>
            <a:spAutoFit/>
          </a:bodyPr>
          <a:lstStyle/>
          <a:p>
            <a:pPr eaLnBrk="0" hangingPunct="0">
              <a:spcBef>
                <a:spcPct val="50000"/>
              </a:spcBef>
            </a:pPr>
            <a:r>
              <a:rPr lang="id-ID">
                <a:latin typeface="Times New Roman" pitchFamily="18" charset="0"/>
              </a:rPr>
              <a:t>Mengatur user dan mengalokasikan resource unit yang subtractable scr adil</a:t>
            </a:r>
            <a:endParaRPr lang="de-DE">
              <a:latin typeface="Times New Roman" pitchFamily="18" charset="0"/>
            </a:endParaRPr>
          </a:p>
        </p:txBody>
      </p:sp>
      <p:sp>
        <p:nvSpPr>
          <p:cNvPr id="180251" name="Line 27"/>
          <p:cNvSpPr>
            <a:spLocks noChangeShapeType="1"/>
          </p:cNvSpPr>
          <p:nvPr/>
        </p:nvSpPr>
        <p:spPr bwMode="auto">
          <a:xfrm>
            <a:off x="381000" y="2667000"/>
            <a:ext cx="0" cy="350520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180253" name="Line 29"/>
          <p:cNvSpPr>
            <a:spLocks noChangeShapeType="1"/>
          </p:cNvSpPr>
          <p:nvPr/>
        </p:nvSpPr>
        <p:spPr bwMode="auto">
          <a:xfrm>
            <a:off x="4419600" y="3048000"/>
            <a:ext cx="0" cy="236220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180254" name="Text Box 30"/>
          <p:cNvSpPr txBox="1">
            <a:spLocks noChangeArrowheads="1"/>
          </p:cNvSpPr>
          <p:nvPr/>
        </p:nvSpPr>
        <p:spPr bwMode="auto">
          <a:xfrm>
            <a:off x="4648200" y="5029200"/>
            <a:ext cx="4191000" cy="825500"/>
          </a:xfrm>
          <a:prstGeom prst="rect">
            <a:avLst/>
          </a:prstGeom>
          <a:noFill/>
          <a:ln w="9525">
            <a:noFill/>
            <a:miter lim="800000"/>
            <a:headEnd/>
            <a:tailEnd/>
          </a:ln>
          <a:effectLst/>
        </p:spPr>
        <p:txBody>
          <a:bodyPr>
            <a:spAutoFit/>
          </a:bodyPr>
          <a:lstStyle/>
          <a:p>
            <a:pPr eaLnBrk="0" hangingPunct="0">
              <a:spcBef>
                <a:spcPct val="50000"/>
              </a:spcBef>
            </a:pPr>
            <a:r>
              <a:rPr lang="id-ID" sz="1600">
                <a:latin typeface="Times New Roman" pitchFamily="18" charset="0"/>
              </a:rPr>
              <a:t>Memaksa atau mengarahkan user agar ikut berpartisiasi dalam pemeliharaan/penjagaan CPRs</a:t>
            </a:r>
            <a:endParaRPr lang="de-DE" sz="1600">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8" name="Text Box 4"/>
          <p:cNvSpPr txBox="1">
            <a:spLocks noChangeArrowheads="1"/>
          </p:cNvSpPr>
          <p:nvPr/>
        </p:nvSpPr>
        <p:spPr bwMode="auto">
          <a:xfrm>
            <a:off x="2895600" y="1295400"/>
            <a:ext cx="3276600" cy="396875"/>
          </a:xfrm>
          <a:prstGeom prst="rect">
            <a:avLst/>
          </a:prstGeom>
          <a:noFill/>
          <a:ln w="9525">
            <a:noFill/>
            <a:miter lim="800000"/>
            <a:headEnd/>
            <a:tailEnd/>
          </a:ln>
          <a:effectLst/>
        </p:spPr>
        <p:txBody>
          <a:bodyPr>
            <a:spAutoFit/>
          </a:bodyPr>
          <a:lstStyle/>
          <a:p>
            <a:pPr algn="ctr" eaLnBrk="0" hangingPunct="0">
              <a:spcBef>
                <a:spcPct val="50000"/>
              </a:spcBef>
            </a:pPr>
            <a:r>
              <a:rPr lang="id-ID" sz="2000" b="1">
                <a:latin typeface="Times New Roman" pitchFamily="18" charset="0"/>
              </a:rPr>
              <a:t>CPRs PROBLEM MODEL</a:t>
            </a:r>
            <a:endParaRPr lang="de-DE" sz="2000" b="1">
              <a:latin typeface="Times New Roman" pitchFamily="18" charset="0"/>
            </a:endParaRPr>
          </a:p>
        </p:txBody>
      </p:sp>
      <p:sp>
        <p:nvSpPr>
          <p:cNvPr id="175112" name="Text Box 8"/>
          <p:cNvSpPr txBox="1">
            <a:spLocks noChangeArrowheads="1"/>
          </p:cNvSpPr>
          <p:nvPr/>
        </p:nvSpPr>
        <p:spPr bwMode="auto">
          <a:xfrm>
            <a:off x="1143000" y="2590800"/>
            <a:ext cx="2362200" cy="822325"/>
          </a:xfrm>
          <a:prstGeom prst="rect">
            <a:avLst/>
          </a:prstGeom>
          <a:noFill/>
          <a:ln w="9525">
            <a:noFill/>
            <a:miter lim="800000"/>
            <a:headEnd/>
            <a:tailEnd/>
          </a:ln>
          <a:effectLst/>
        </p:spPr>
        <p:txBody>
          <a:bodyPr>
            <a:spAutoFit/>
          </a:bodyPr>
          <a:lstStyle/>
          <a:p>
            <a:pPr algn="ctr" eaLnBrk="0" hangingPunct="0">
              <a:spcBef>
                <a:spcPct val="50000"/>
              </a:spcBef>
            </a:pPr>
            <a:r>
              <a:rPr lang="de-DE" sz="2400">
                <a:latin typeface="Times New Roman" pitchFamily="18" charset="0"/>
              </a:rPr>
              <a:t>Tragedy of the Commons</a:t>
            </a:r>
          </a:p>
        </p:txBody>
      </p:sp>
      <p:sp>
        <p:nvSpPr>
          <p:cNvPr id="175115" name="Text Box 11"/>
          <p:cNvSpPr txBox="1">
            <a:spLocks noChangeArrowheads="1"/>
          </p:cNvSpPr>
          <p:nvPr/>
        </p:nvSpPr>
        <p:spPr bwMode="auto">
          <a:xfrm>
            <a:off x="3124200" y="3810000"/>
            <a:ext cx="2667000" cy="822325"/>
          </a:xfrm>
          <a:prstGeom prst="rect">
            <a:avLst/>
          </a:prstGeom>
          <a:noFill/>
          <a:ln w="9525">
            <a:noFill/>
            <a:miter lim="800000"/>
            <a:headEnd/>
            <a:tailEnd/>
          </a:ln>
          <a:effectLst/>
        </p:spPr>
        <p:txBody>
          <a:bodyPr>
            <a:spAutoFit/>
          </a:bodyPr>
          <a:lstStyle/>
          <a:p>
            <a:pPr algn="ctr" eaLnBrk="0" hangingPunct="0">
              <a:spcBef>
                <a:spcPct val="50000"/>
              </a:spcBef>
            </a:pPr>
            <a:r>
              <a:rPr lang="id-ID" sz="2400">
                <a:latin typeface="Times New Roman" pitchFamily="18" charset="0"/>
              </a:rPr>
              <a:t>The logic of Collective Action </a:t>
            </a:r>
            <a:endParaRPr lang="de-DE" sz="2400">
              <a:latin typeface="Times New Roman" pitchFamily="18" charset="0"/>
            </a:endParaRPr>
          </a:p>
        </p:txBody>
      </p:sp>
      <p:sp>
        <p:nvSpPr>
          <p:cNvPr id="175116" name="Text Box 12"/>
          <p:cNvSpPr txBox="1">
            <a:spLocks noChangeArrowheads="1"/>
          </p:cNvSpPr>
          <p:nvPr/>
        </p:nvSpPr>
        <p:spPr bwMode="auto">
          <a:xfrm>
            <a:off x="5715000" y="2514600"/>
            <a:ext cx="2362200" cy="822325"/>
          </a:xfrm>
          <a:prstGeom prst="rect">
            <a:avLst/>
          </a:prstGeom>
          <a:noFill/>
          <a:ln w="9525">
            <a:noFill/>
            <a:miter lim="800000"/>
            <a:headEnd/>
            <a:tailEnd/>
          </a:ln>
          <a:effectLst/>
        </p:spPr>
        <p:txBody>
          <a:bodyPr>
            <a:spAutoFit/>
          </a:bodyPr>
          <a:lstStyle/>
          <a:p>
            <a:pPr algn="ctr" eaLnBrk="0" hangingPunct="0">
              <a:spcBef>
                <a:spcPct val="50000"/>
              </a:spcBef>
            </a:pPr>
            <a:r>
              <a:rPr lang="id-ID" sz="2400">
                <a:latin typeface="Times New Roman" pitchFamily="18" charset="0"/>
              </a:rPr>
              <a:t>Prisenor’s Dilemma Game</a:t>
            </a:r>
            <a:endParaRPr lang="de-DE" sz="2400">
              <a:latin typeface="Times New Roman" pitchFamily="18" charset="0"/>
            </a:endParaRPr>
          </a:p>
        </p:txBody>
      </p:sp>
      <p:sp>
        <p:nvSpPr>
          <p:cNvPr id="175117" name="Line 13"/>
          <p:cNvSpPr>
            <a:spLocks noChangeShapeType="1"/>
          </p:cNvSpPr>
          <p:nvPr/>
        </p:nvSpPr>
        <p:spPr bwMode="auto">
          <a:xfrm flipH="1">
            <a:off x="2438400" y="1828800"/>
            <a:ext cx="1905000" cy="68580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175118" name="Line 14"/>
          <p:cNvSpPr>
            <a:spLocks noChangeShapeType="1"/>
          </p:cNvSpPr>
          <p:nvPr/>
        </p:nvSpPr>
        <p:spPr bwMode="auto">
          <a:xfrm>
            <a:off x="4495800" y="1828800"/>
            <a:ext cx="0" cy="182880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175119" name="Line 15"/>
          <p:cNvSpPr>
            <a:spLocks noChangeShapeType="1"/>
          </p:cNvSpPr>
          <p:nvPr/>
        </p:nvSpPr>
        <p:spPr bwMode="auto">
          <a:xfrm>
            <a:off x="4648200" y="1828800"/>
            <a:ext cx="2057400" cy="685800"/>
          </a:xfrm>
          <a:prstGeom prst="line">
            <a:avLst/>
          </a:prstGeom>
          <a:noFill/>
          <a:ln w="12700" cap="sq">
            <a:solidFill>
              <a:schemeClr val="tx1"/>
            </a:solidFill>
            <a:round/>
            <a:headEnd type="none" w="sm" len="sm"/>
            <a:tailEnd type="triangle" w="sm" len="sm"/>
          </a:ln>
          <a:effectLst/>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2" name="Text Box 4"/>
          <p:cNvSpPr txBox="1">
            <a:spLocks noChangeArrowheads="1"/>
          </p:cNvSpPr>
          <p:nvPr/>
        </p:nvSpPr>
        <p:spPr bwMode="auto">
          <a:xfrm>
            <a:off x="762000" y="685800"/>
            <a:ext cx="4267200" cy="457200"/>
          </a:xfrm>
          <a:prstGeom prst="rect">
            <a:avLst/>
          </a:prstGeom>
          <a:noFill/>
          <a:ln w="9525">
            <a:noFill/>
            <a:miter lim="800000"/>
            <a:headEnd/>
            <a:tailEnd/>
          </a:ln>
          <a:effectLst/>
        </p:spPr>
        <p:txBody>
          <a:bodyPr>
            <a:spAutoFit/>
          </a:bodyPr>
          <a:lstStyle/>
          <a:p>
            <a:pPr algn="just" eaLnBrk="0" hangingPunct="0">
              <a:spcBef>
                <a:spcPct val="50000"/>
              </a:spcBef>
            </a:pPr>
            <a:r>
              <a:rPr lang="id-ID" sz="2400">
                <a:latin typeface="Tahoma" pitchFamily="34" charset="0"/>
              </a:rPr>
              <a:t>The t</a:t>
            </a:r>
            <a:r>
              <a:rPr lang="de-DE" sz="2400">
                <a:latin typeface="Tahoma" pitchFamily="34" charset="0"/>
              </a:rPr>
              <a:t>ragedy of the Commons</a:t>
            </a:r>
          </a:p>
        </p:txBody>
      </p:sp>
      <p:sp>
        <p:nvSpPr>
          <p:cNvPr id="176133" name="Text Box 5"/>
          <p:cNvSpPr txBox="1">
            <a:spLocks noChangeArrowheads="1"/>
          </p:cNvSpPr>
          <p:nvPr/>
        </p:nvSpPr>
        <p:spPr bwMode="auto">
          <a:xfrm>
            <a:off x="762000" y="1219200"/>
            <a:ext cx="7162800" cy="366713"/>
          </a:xfrm>
          <a:prstGeom prst="rect">
            <a:avLst/>
          </a:prstGeom>
          <a:noFill/>
          <a:ln w="9525">
            <a:noFill/>
            <a:miter lim="800000"/>
            <a:headEnd/>
            <a:tailEnd/>
          </a:ln>
          <a:effectLst/>
        </p:spPr>
        <p:txBody>
          <a:bodyPr>
            <a:spAutoFit/>
          </a:bodyPr>
          <a:lstStyle/>
          <a:p>
            <a:pPr algn="just" eaLnBrk="0" hangingPunct="0">
              <a:spcBef>
                <a:spcPct val="50000"/>
              </a:spcBef>
            </a:pPr>
            <a:r>
              <a:rPr lang="id-ID">
                <a:latin typeface="Tahoma" pitchFamily="34" charset="0"/>
              </a:rPr>
              <a:t>Artikel Garret Hardin yang terbit dalam Journal Science tahun 1968 </a:t>
            </a:r>
            <a:endParaRPr lang="de-DE">
              <a:latin typeface="Tahoma" pitchFamily="34" charset="0"/>
            </a:endParaRPr>
          </a:p>
        </p:txBody>
      </p:sp>
      <p:sp>
        <p:nvSpPr>
          <p:cNvPr id="176134" name="Text Box 6"/>
          <p:cNvSpPr txBox="1">
            <a:spLocks noChangeArrowheads="1"/>
          </p:cNvSpPr>
          <p:nvPr/>
        </p:nvSpPr>
        <p:spPr bwMode="auto">
          <a:xfrm>
            <a:off x="762000" y="1752600"/>
            <a:ext cx="7620000" cy="2014538"/>
          </a:xfrm>
          <a:prstGeom prst="rect">
            <a:avLst/>
          </a:prstGeom>
          <a:noFill/>
          <a:ln w="9525">
            <a:noFill/>
            <a:miter lim="800000"/>
            <a:headEnd/>
            <a:tailEnd/>
          </a:ln>
          <a:effectLst/>
        </p:spPr>
        <p:txBody>
          <a:bodyPr>
            <a:spAutoFit/>
          </a:bodyPr>
          <a:lstStyle/>
          <a:p>
            <a:pPr algn="just" eaLnBrk="0" hangingPunct="0">
              <a:spcBef>
                <a:spcPct val="50000"/>
              </a:spcBef>
            </a:pPr>
            <a:r>
              <a:rPr lang="id-ID">
                <a:latin typeface="Tahoma" pitchFamily="34" charset="0"/>
              </a:rPr>
              <a:t>Menggambarkan rezim pengelolaan sumberdaya alam akses terbuka (open access)  dimana setiap individu yang memiliki akses terhadap sumberdaya alam yang bersifat langka akan terdorong (incentive) untuk meningkatkan intensitas pemanfaatannya demi mendapatkan economic return dalam jangka pendek. Keadaan seperti ini akan menyebabkan setiap individu mendapatkan manfaat yang semakin berkurang ------ the tragedy of the commons.</a:t>
            </a:r>
            <a:endParaRPr lang="de-DE">
              <a:latin typeface="Tahoma" pitchFamily="34" charset="0"/>
            </a:endParaRPr>
          </a:p>
        </p:txBody>
      </p:sp>
      <p:sp>
        <p:nvSpPr>
          <p:cNvPr id="176135" name="Text Box 7"/>
          <p:cNvSpPr txBox="1">
            <a:spLocks noChangeArrowheads="1"/>
          </p:cNvSpPr>
          <p:nvPr/>
        </p:nvSpPr>
        <p:spPr bwMode="auto">
          <a:xfrm>
            <a:off x="762000" y="3733800"/>
            <a:ext cx="7620000" cy="2014538"/>
          </a:xfrm>
          <a:prstGeom prst="rect">
            <a:avLst/>
          </a:prstGeom>
          <a:noFill/>
          <a:ln w="9525">
            <a:noFill/>
            <a:miter lim="800000"/>
            <a:headEnd/>
            <a:tailEnd/>
          </a:ln>
          <a:effectLst/>
        </p:spPr>
        <p:txBody>
          <a:bodyPr>
            <a:spAutoFit/>
          </a:bodyPr>
          <a:lstStyle/>
          <a:p>
            <a:pPr algn="just" eaLnBrk="0" hangingPunct="0">
              <a:spcBef>
                <a:spcPct val="50000"/>
              </a:spcBef>
            </a:pPr>
            <a:r>
              <a:rPr lang="id-ID">
                <a:latin typeface="Tahoma" pitchFamily="34" charset="0"/>
              </a:rPr>
              <a:t>Ilustrasi Hardin: Padang gembala yang bersifat subtractable jika dikelola dengan akses terbuka akan mendorong setiap penggembala menambah hewan ternaknya untuk mendapatkan manfaat lebih banyak dari setiap penambahan hewan ternak. Jika tanpa kendali, situasi ini akan menyebabkan padang rumput tidak mampu mencukupi kebutuhan pakan ternak. Ternak akan kurus bahkan mati sehingga peternak mengalami kerugian --- ini sebuah tragedi kebersamaan</a:t>
            </a:r>
            <a:endParaRPr lang="de-DE">
              <a:latin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7" name="Text Box 5"/>
          <p:cNvSpPr txBox="1">
            <a:spLocks noChangeArrowheads="1"/>
          </p:cNvSpPr>
          <p:nvPr/>
        </p:nvSpPr>
        <p:spPr bwMode="auto">
          <a:xfrm>
            <a:off x="685800" y="914400"/>
            <a:ext cx="3886200" cy="457200"/>
          </a:xfrm>
          <a:prstGeom prst="rect">
            <a:avLst/>
          </a:prstGeom>
          <a:noFill/>
          <a:ln w="9525">
            <a:noFill/>
            <a:miter lim="800000"/>
            <a:headEnd/>
            <a:tailEnd/>
          </a:ln>
          <a:effectLst/>
        </p:spPr>
        <p:txBody>
          <a:bodyPr>
            <a:spAutoFit/>
          </a:bodyPr>
          <a:lstStyle/>
          <a:p>
            <a:pPr algn="just" eaLnBrk="0" hangingPunct="0">
              <a:spcBef>
                <a:spcPct val="50000"/>
              </a:spcBef>
            </a:pPr>
            <a:r>
              <a:rPr lang="id-ID" sz="2400"/>
              <a:t>Prisoner’s Dilemma Game</a:t>
            </a:r>
            <a:endParaRPr lang="de-DE" sz="2400"/>
          </a:p>
        </p:txBody>
      </p:sp>
      <p:sp>
        <p:nvSpPr>
          <p:cNvPr id="177158" name="Text Box 6"/>
          <p:cNvSpPr txBox="1">
            <a:spLocks noChangeArrowheads="1"/>
          </p:cNvSpPr>
          <p:nvPr/>
        </p:nvSpPr>
        <p:spPr bwMode="auto">
          <a:xfrm>
            <a:off x="685800" y="3733800"/>
            <a:ext cx="7620000" cy="1190625"/>
          </a:xfrm>
          <a:prstGeom prst="rect">
            <a:avLst/>
          </a:prstGeom>
          <a:noFill/>
          <a:ln w="9525">
            <a:noFill/>
            <a:miter lim="800000"/>
            <a:headEnd/>
            <a:tailEnd/>
          </a:ln>
          <a:effectLst/>
        </p:spPr>
        <p:txBody>
          <a:bodyPr>
            <a:spAutoFit/>
          </a:bodyPr>
          <a:lstStyle/>
          <a:p>
            <a:pPr algn="just" eaLnBrk="0" hangingPunct="0">
              <a:spcBef>
                <a:spcPct val="50000"/>
              </a:spcBef>
            </a:pPr>
            <a:r>
              <a:rPr lang="id-ID" dirty="0"/>
              <a:t>Sebuah permainan yang menggambarkan prilaku manusia yang jika dihadapkan pada pilihan-pilihan akan cenderung pada pilihan yang lebih menguntungkan diri sendiri dan mengenyampingkan kerjasama untuk mencapai kepentingan bersama.</a:t>
            </a:r>
            <a:endParaRPr lang="de-DE" dirty="0"/>
          </a:p>
        </p:txBody>
      </p:sp>
      <p:sp>
        <p:nvSpPr>
          <p:cNvPr id="177159" name="Text Box 7"/>
          <p:cNvSpPr txBox="1">
            <a:spLocks noChangeArrowheads="1"/>
          </p:cNvSpPr>
          <p:nvPr/>
        </p:nvSpPr>
        <p:spPr bwMode="auto">
          <a:xfrm>
            <a:off x="685800" y="4876800"/>
            <a:ext cx="7543800" cy="915988"/>
          </a:xfrm>
          <a:prstGeom prst="rect">
            <a:avLst/>
          </a:prstGeom>
          <a:noFill/>
          <a:ln w="9525">
            <a:noFill/>
            <a:miter lim="800000"/>
            <a:headEnd/>
            <a:tailEnd/>
          </a:ln>
          <a:effectLst/>
        </p:spPr>
        <p:txBody>
          <a:bodyPr>
            <a:spAutoFit/>
          </a:bodyPr>
          <a:lstStyle/>
          <a:p>
            <a:pPr algn="just" eaLnBrk="0" hangingPunct="0">
              <a:spcBef>
                <a:spcPct val="50000"/>
              </a:spcBef>
            </a:pPr>
            <a:r>
              <a:rPr lang="id-ID" dirty="0"/>
              <a:t>Terjadinya tragedi of the commons dikarenakan setiap individu mengutamakan kepentingan diri sendiri dan mengesampingkan kerjasama.</a:t>
            </a:r>
            <a:endParaRPr lang="de-DE" dirty="0"/>
          </a:p>
        </p:txBody>
      </p:sp>
      <p:sp>
        <p:nvSpPr>
          <p:cNvPr id="177161" name="Text Box 9"/>
          <p:cNvSpPr txBox="1">
            <a:spLocks noChangeArrowheads="1"/>
          </p:cNvSpPr>
          <p:nvPr/>
        </p:nvSpPr>
        <p:spPr bwMode="auto">
          <a:xfrm>
            <a:off x="685800" y="1524000"/>
            <a:ext cx="7620000" cy="2014538"/>
          </a:xfrm>
          <a:prstGeom prst="rect">
            <a:avLst/>
          </a:prstGeom>
          <a:noFill/>
          <a:ln w="9525">
            <a:noFill/>
            <a:miter lim="800000"/>
            <a:headEnd/>
            <a:tailEnd/>
          </a:ln>
          <a:effectLst/>
        </p:spPr>
        <p:txBody>
          <a:bodyPr>
            <a:spAutoFit/>
          </a:bodyPr>
          <a:lstStyle/>
          <a:p>
            <a:pPr algn="just" eaLnBrk="0" hangingPunct="0">
              <a:spcBef>
                <a:spcPct val="50000"/>
              </a:spcBef>
            </a:pPr>
            <a:r>
              <a:rPr lang="id-ID"/>
              <a:t>D</a:t>
            </a:r>
            <a:r>
              <a:rPr lang="de-DE"/>
              <a:t>ua napi (A dan B) melakukan kejahatan bersama</a:t>
            </a:r>
            <a:r>
              <a:rPr lang="id-ID"/>
              <a:t>. Keduanya </a:t>
            </a:r>
            <a:r>
              <a:rPr lang="de-DE"/>
              <a:t> ditahan pada dua tempat yang berbeda dan satu sama lain tidak terjadi komunikasi. Kedua napi diinterogasi dan dihadapkan pada pilihan-pilihan sebagai berikut: 1) jika salah satu mengaku (misalkan A) yang lain (B) tidak, maka yang mengaku (A) akan bebas, yang tidak (B) akan </a:t>
            </a:r>
            <a:r>
              <a:rPr lang="id-ID"/>
              <a:t>dihukum 20 tahun</a:t>
            </a:r>
            <a:r>
              <a:rPr lang="de-DE"/>
              <a:t>; 2) jika A </a:t>
            </a:r>
            <a:r>
              <a:rPr lang="id-ID"/>
              <a:t>dan </a:t>
            </a:r>
            <a:r>
              <a:rPr lang="de-DE"/>
              <a:t>B</a:t>
            </a:r>
            <a:r>
              <a:rPr lang="id-ID"/>
              <a:t> </a:t>
            </a:r>
            <a:r>
              <a:rPr lang="de-DE"/>
              <a:t>mengaku</a:t>
            </a:r>
            <a:r>
              <a:rPr lang="id-ID"/>
              <a:t>,</a:t>
            </a:r>
            <a:r>
              <a:rPr lang="de-DE"/>
              <a:t> keduanya akan </a:t>
            </a:r>
            <a:r>
              <a:rPr lang="id-ID"/>
              <a:t>dihukum 10 tahun</a:t>
            </a:r>
            <a:r>
              <a:rPr lang="de-DE"/>
              <a:t>; 3) jika keduanya tidak mengaku, </a:t>
            </a:r>
            <a:r>
              <a:rPr lang="id-ID"/>
              <a:t>masing-masing akan </a:t>
            </a:r>
            <a:r>
              <a:rPr lang="de-DE"/>
              <a:t>dihukum </a:t>
            </a:r>
            <a:r>
              <a:rPr lang="id-ID"/>
              <a:t>5 tahun</a:t>
            </a:r>
            <a:r>
              <a:rPr lang="de-DE"/>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128</TotalTime>
  <Words>1306</Words>
  <Application>Microsoft Office PowerPoint</Application>
  <PresentationFormat>On-screen Show (4:3)</PresentationFormat>
  <Paragraphs>149</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Rizal Bahtiar</dc:creator>
  <cp:lastModifiedBy>Yuki-chan</cp:lastModifiedBy>
  <cp:revision>3</cp:revision>
  <dcterms:created xsi:type="dcterms:W3CDTF">2011-05-25T18:50:22Z</dcterms:created>
  <dcterms:modified xsi:type="dcterms:W3CDTF">2011-06-20T13:15:53Z</dcterms:modified>
</cp:coreProperties>
</file>